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24"/>
  </p:notesMasterIdLst>
  <p:sldIdLst>
    <p:sldId id="257" r:id="rId2"/>
    <p:sldId id="296" r:id="rId3"/>
    <p:sldId id="258" r:id="rId4"/>
    <p:sldId id="264" r:id="rId5"/>
    <p:sldId id="265" r:id="rId6"/>
    <p:sldId id="266" r:id="rId7"/>
    <p:sldId id="268" r:id="rId8"/>
    <p:sldId id="269" r:id="rId9"/>
    <p:sldId id="270" r:id="rId10"/>
    <p:sldId id="271" r:id="rId11"/>
    <p:sldId id="295" r:id="rId12"/>
    <p:sldId id="267" r:id="rId13"/>
    <p:sldId id="300" r:id="rId14"/>
    <p:sldId id="303" r:id="rId15"/>
    <p:sldId id="287" r:id="rId16"/>
    <p:sldId id="290" r:id="rId17"/>
    <p:sldId id="282" r:id="rId18"/>
    <p:sldId id="283" r:id="rId19"/>
    <p:sldId id="305" r:id="rId20"/>
    <p:sldId id="279" r:id="rId21"/>
    <p:sldId id="299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2B1C5-6CF4-4EE9-A2E4-4200BB91A481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8D3AA-2AAD-4C51-AFC3-C2A126A56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384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vaz.ru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Для </a:t>
            </a:r>
            <a:r>
              <a:rPr lang="ru-RU" sz="1200" dirty="0" err="1" smtClean="0"/>
              <a:t>усных</a:t>
            </a:r>
            <a:r>
              <a:rPr lang="ru-RU" sz="1200" dirty="0" smtClean="0"/>
              <a:t> упр. Использованы слайды с сайта  </a:t>
            </a:r>
            <a:r>
              <a:rPr lang="en-US" sz="1200" dirty="0" smtClean="0">
                <a:hlinkClick r:id="rId3"/>
              </a:rPr>
              <a:t>http://www.mathvaz.ru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9670C-D351-4529-A145-42A5CBBC4AD7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79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4CBE8-92A6-4F75-BE8D-7487CEF33A70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62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29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03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61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167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33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4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53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3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66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79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80675-48CE-460B-829F-337735CECA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20.06.2022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7B60D-430B-478F-876E-0579CF98DE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14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043608" y="2603338"/>
            <a:ext cx="5904656" cy="3500437"/>
          </a:xfrm>
        </p:spPr>
        <p:txBody>
          <a:bodyPr>
            <a:normAutofit/>
          </a:bodyPr>
          <a:lstStyle/>
          <a:p>
            <a:pPr marL="539750" indent="-539750" algn="just">
              <a:buNone/>
            </a:pP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Математика - это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дверь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ключ ко всем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наукам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4809684" y="3501008"/>
            <a:ext cx="27146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Р. Бэкон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2" descr="http://www.wiki.vladimir.i-edu.ru/images/1/1f/Ucheniki_w450_h468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356688"/>
            <a:ext cx="2160240" cy="2246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76694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РАБОТА С УЧЕБНИКОМ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259632" y="1556792"/>
            <a:ext cx="7499176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Задача </a:t>
            </a:r>
            <a:r>
              <a:rPr lang="ru-RU" b="1" i="1" dirty="0"/>
              <a:t>№ </a:t>
            </a:r>
            <a:r>
              <a:rPr lang="ru-RU" b="1" i="1" dirty="0" smtClean="0"/>
              <a:t>218а, стр. 49</a:t>
            </a:r>
          </a:p>
          <a:p>
            <a:pPr marL="0" indent="0">
              <a:buNone/>
            </a:pPr>
            <a:endParaRPr lang="ru-RU" b="1" i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Прочитайте </a:t>
            </a:r>
            <a:r>
              <a:rPr lang="ru-RU" dirty="0"/>
              <a:t>условие и решение </a:t>
            </a:r>
            <a:r>
              <a:rPr lang="ru-RU" dirty="0" smtClean="0"/>
              <a:t>задачи.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Составьте схему и план решения задачи.</a:t>
            </a:r>
          </a:p>
          <a:p>
            <a:pPr marL="457200" indent="-457200">
              <a:buFont typeface="+mj-lt"/>
              <a:buAutoNum type="arabicPeriod"/>
            </a:pP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Запишите решение задачи.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42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2065384" y="2321711"/>
            <a:ext cx="4000528" cy="214314"/>
            <a:chOff x="1571604" y="3357562"/>
            <a:chExt cx="4591066" cy="144463"/>
          </a:xfrm>
        </p:grpSpPr>
        <p:sp>
          <p:nvSpPr>
            <p:cNvPr id="24579" name="Line 3"/>
            <p:cNvSpPr>
              <a:spLocks noChangeShapeType="1"/>
            </p:cNvSpPr>
            <p:nvPr/>
          </p:nvSpPr>
          <p:spPr bwMode="auto">
            <a:xfrm>
              <a:off x="1571604" y="3429000"/>
              <a:ext cx="230505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>
                <a:solidFill>
                  <a:prstClr val="black"/>
                </a:solidFill>
              </a:endParaRPr>
            </a:p>
            <a:p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24580" name="Line 4"/>
            <p:cNvSpPr>
              <a:spLocks noChangeShapeType="1"/>
            </p:cNvSpPr>
            <p:nvPr/>
          </p:nvSpPr>
          <p:spPr bwMode="auto">
            <a:xfrm>
              <a:off x="3857620" y="3429000"/>
              <a:ext cx="230505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1571604" y="3357562"/>
              <a:ext cx="0" cy="144463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>
              <a:off x="3857620" y="3357562"/>
              <a:ext cx="0" cy="144463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>
              <a:off x="6143636" y="3357562"/>
              <a:ext cx="0" cy="144463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500034" y="2971219"/>
            <a:ext cx="14128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Сахар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618834" y="1998545"/>
            <a:ext cx="14465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Ягоды</a:t>
            </a:r>
          </a:p>
        </p:txBody>
      </p:sp>
      <p:sp>
        <p:nvSpPr>
          <p:cNvPr id="24592" name="Arc 16"/>
          <p:cNvSpPr>
            <a:spLocks/>
          </p:cNvSpPr>
          <p:nvPr/>
        </p:nvSpPr>
        <p:spPr bwMode="auto">
          <a:xfrm rot="10800000" flipV="1">
            <a:off x="2092810" y="2443366"/>
            <a:ext cx="3929090" cy="285752"/>
          </a:xfrm>
          <a:custGeom>
            <a:avLst/>
            <a:gdLst>
              <a:gd name="G0" fmla="+- 21282 0 0"/>
              <a:gd name="G1" fmla="+- 0 0 0"/>
              <a:gd name="G2" fmla="+- 21600 0 0"/>
              <a:gd name="T0" fmla="*/ 42073 w 42073"/>
              <a:gd name="T1" fmla="*/ 5857 h 21600"/>
              <a:gd name="T2" fmla="*/ 0 w 42073"/>
              <a:gd name="T3" fmla="*/ 3691 h 21600"/>
              <a:gd name="T4" fmla="*/ 21282 w 42073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4593" name="Arc 17"/>
          <p:cNvSpPr>
            <a:spLocks/>
          </p:cNvSpPr>
          <p:nvPr/>
        </p:nvSpPr>
        <p:spPr bwMode="auto">
          <a:xfrm rot="10800000" flipV="1">
            <a:off x="1640859" y="3718141"/>
            <a:ext cx="5786478" cy="358775"/>
          </a:xfrm>
          <a:custGeom>
            <a:avLst/>
            <a:gdLst>
              <a:gd name="G0" fmla="+- 21282 0 0"/>
              <a:gd name="G1" fmla="+- 0 0 0"/>
              <a:gd name="G2" fmla="+- 21600 0 0"/>
              <a:gd name="T0" fmla="*/ 42073 w 42073"/>
              <a:gd name="T1" fmla="*/ 5857 h 21600"/>
              <a:gd name="T2" fmla="*/ 0 w 42073"/>
              <a:gd name="T3" fmla="*/ 3691 h 21600"/>
              <a:gd name="T4" fmla="*/ 21282 w 42073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598062" y="3607595"/>
            <a:ext cx="5948388" cy="214314"/>
            <a:chOff x="1552570" y="1643050"/>
            <a:chExt cx="6896116" cy="144462"/>
          </a:xfrm>
        </p:grpSpPr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1552570" y="1714488"/>
              <a:ext cx="230505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>
              <a:off x="3857620" y="1643050"/>
              <a:ext cx="0" cy="14446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4585" name="Line 9"/>
            <p:cNvSpPr>
              <a:spLocks noChangeShapeType="1"/>
            </p:cNvSpPr>
            <p:nvPr/>
          </p:nvSpPr>
          <p:spPr bwMode="auto">
            <a:xfrm>
              <a:off x="1571604" y="1643050"/>
              <a:ext cx="0" cy="14446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>
              <a:off x="3857620" y="1714488"/>
              <a:ext cx="230505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>
              <a:off x="6143636" y="1714488"/>
              <a:ext cx="230505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>
              <a:off x="6143636" y="1643050"/>
              <a:ext cx="0" cy="14446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>
              <a:off x="8429652" y="1643050"/>
              <a:ext cx="0" cy="14446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3424626" y="3854239"/>
            <a:ext cx="10759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кг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1342109" y="4500570"/>
            <a:ext cx="50896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1) 3 + 2 = 5 частей всего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1342109" y="4941168"/>
            <a:ext cx="71156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2600 </a:t>
            </a: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5 =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520 г </a:t>
            </a: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одной части</a:t>
            </a: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2742198" y="1930344"/>
            <a:ext cx="9124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</a:rPr>
              <a:t>520 г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713917" y="1860046"/>
            <a:ext cx="9124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</a:rPr>
              <a:t>520 г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6096100" y="3144374"/>
            <a:ext cx="9124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</a:rPr>
              <a:t>520 г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2285984" y="3253087"/>
            <a:ext cx="9124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</a:rPr>
              <a:t>520 г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4143372" y="3253087"/>
            <a:ext cx="9124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</a:rPr>
              <a:t>520 г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0447" y="287704"/>
            <a:ext cx="81840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prstClr val="black"/>
                </a:solidFill>
                <a:latin typeface="Times New Roman"/>
                <a:ea typeface="Times New Roman"/>
              </a:rPr>
              <a:t>Задача №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218а.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24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ru-RU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Для варенья из малины на </a:t>
            </a:r>
            <a:r>
              <a:rPr lang="ru-RU" sz="24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2 </a:t>
            </a:r>
            <a:r>
              <a:rPr lang="ru-RU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части ягод надо брать </a:t>
            </a:r>
            <a:r>
              <a:rPr lang="ru-RU" sz="24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3 </a:t>
            </a:r>
            <a:r>
              <a:rPr lang="ru-RU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части сахара. Сколько ягод и сколько сахара надо взять, чтобы получить </a:t>
            </a:r>
            <a:r>
              <a:rPr lang="ru-RU" sz="24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2 кг 600 г </a:t>
            </a:r>
            <a:r>
              <a:rPr lang="ru-RU" sz="2400" b="1" i="1" dirty="0">
                <a:solidFill>
                  <a:prstClr val="black"/>
                </a:solidFill>
                <a:latin typeface="Times New Roman"/>
                <a:ea typeface="Times New Roman"/>
              </a:rPr>
              <a:t>варенья?</a:t>
            </a:r>
          </a:p>
        </p:txBody>
      </p:sp>
      <p:sp>
        <p:nvSpPr>
          <p:cNvPr id="34" name="Правая фигурная скобка 33"/>
          <p:cNvSpPr/>
          <p:nvPr/>
        </p:nvSpPr>
        <p:spPr>
          <a:xfrm>
            <a:off x="7427337" y="2097224"/>
            <a:ext cx="285752" cy="1714512"/>
          </a:xfrm>
          <a:prstGeom prst="rightBrac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7547575" y="2446828"/>
            <a:ext cx="1366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</a:rPr>
              <a:t>2 кг600г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3996130" y="2571744"/>
            <a:ext cx="10759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кг</a:t>
            </a:r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1342109" y="5393544"/>
            <a:ext cx="70464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520   2 </a:t>
            </a: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1040 г=1 кг 40 г </a:t>
            </a: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ягод</a:t>
            </a: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1210249" y="5833446"/>
            <a:ext cx="75307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520   3 </a:t>
            </a: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1560 г=1 кг 560 г сахара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1857356" y="571671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893075" y="62150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45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2" grpId="0" animBg="1"/>
      <p:bldP spid="24593" grpId="0" animBg="1"/>
      <p:bldP spid="24603" grpId="0"/>
      <p:bldP spid="24605" grpId="0"/>
      <p:bldP spid="24606" grpId="0"/>
      <p:bldP spid="28" grpId="0"/>
      <p:bldP spid="29" grpId="0"/>
      <p:bldP spid="30" grpId="0"/>
      <p:bldP spid="31" grpId="0"/>
      <p:bldP spid="32" grpId="0"/>
      <p:bldP spid="34" grpId="0" animBg="1"/>
      <p:bldP spid="35" grpId="0"/>
      <p:bldP spid="36" grpId="0"/>
      <p:bldP spid="37" grpId="0"/>
      <p:bldP spid="39" grpId="0"/>
      <p:bldP spid="40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19"/>
          <p:cNvSpPr>
            <a:spLocks noGrp="1" noChangeArrowheads="1" noChangeShapeType="1" noTextEdit="1"/>
          </p:cNvSpPr>
          <p:nvPr/>
        </p:nvSpPr>
        <p:spPr bwMode="auto">
          <a:xfrm>
            <a:off x="1729205" y="132375"/>
            <a:ext cx="6643687" cy="694978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0"/>
          </a:gradFill>
        </p:spPr>
        <p:txBody>
          <a:bodyPr wrap="none" fromWordArt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  <a:cs typeface="Arial" charset="0"/>
              </a:rPr>
              <a:t>Физкультминутка</a:t>
            </a:r>
          </a:p>
        </p:txBody>
      </p:sp>
      <p:sp>
        <p:nvSpPr>
          <p:cNvPr id="12291" name="Text Box 4"/>
          <p:cNvSpPr>
            <a:spLocks noGrp="1" noChangeArrowheads="1"/>
          </p:cNvSpPr>
          <p:nvPr>
            <p:ph idx="1"/>
          </p:nvPr>
        </p:nvSpPr>
        <p:spPr>
          <a:xfrm>
            <a:off x="1691680" y="827353"/>
            <a:ext cx="6624736" cy="544764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Если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высказывание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, верно, то учащиеся встают со своих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мест, если неверно, то сидят.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.    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 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Делить на нуль нельзя. </a:t>
            </a:r>
          </a:p>
          <a:p>
            <a:pPr marL="0" indent="0" algn="r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(Верно)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2.      3</a:t>
            </a:r>
            <a:r>
              <a:rPr lang="ru-RU" sz="2400" baseline="30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= 6 </a:t>
            </a:r>
          </a:p>
          <a:p>
            <a:pPr marL="0" indent="0" algn="r"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(Неверно)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3.      Квадрат — это прямоугольник.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(Верно)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4.    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 Всякий прямоугольник — квадрат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  <a:p>
            <a:pPr marL="0" indent="0" algn="r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Неверно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5.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      У любого треугольника 3 вершины,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       3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угла, 2 стороны.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(Неверно)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2294" name="Picture 11" descr="4001f223d0aea1b8e6a3831c780fbaa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1549693" cy="130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017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19"/>
          <p:cNvSpPr>
            <a:spLocks noGrp="1" noChangeArrowheads="1" noChangeShapeType="1" noTextEdit="1"/>
          </p:cNvSpPr>
          <p:nvPr/>
        </p:nvSpPr>
        <p:spPr bwMode="auto">
          <a:xfrm>
            <a:off x="1785937" y="188640"/>
            <a:ext cx="6643687" cy="69497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fromWordArt="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  <a:cs typeface="Arial" charset="0"/>
              </a:rPr>
              <a:t>Физкультминутка</a:t>
            </a:r>
          </a:p>
        </p:txBody>
      </p:sp>
      <p:pic>
        <p:nvPicPr>
          <p:cNvPr id="12294" name="Picture 11" descr="4001f223d0aea1b8e6a3831c780fbaa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229200"/>
            <a:ext cx="1496082" cy="1262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06058" y="903721"/>
            <a:ext cx="6768752" cy="570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1.Сожмите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  кисть  столько  раз,  сколько  равна 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площадь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 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прямоугольника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  со  сторонами 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1 см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, 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3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см.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Ответ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3 раза.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Вращение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туловищем столько раз, сколько равен периметр 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прямоугольника со сторонами  1см и 2 см.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                   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Ответ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: 6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раз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3.Присядьте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  столько  раз,  сколько  будет  равна 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площадь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квадрата  со 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стороной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 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1 см.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 Ответ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1 раз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A2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91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33450"/>
            <a:ext cx="8229600" cy="5000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</a:t>
            </a:r>
            <a:r>
              <a:rPr lang="ru-RU" sz="2000" b="1" dirty="0" smtClean="0">
                <a:solidFill>
                  <a:srgbClr val="FF0000"/>
                </a:solidFill>
              </a:rPr>
              <a:t>Нужно приготовить</a:t>
            </a:r>
            <a:r>
              <a:rPr lang="ru-RU" b="1" dirty="0" smtClean="0">
                <a:solidFill>
                  <a:srgbClr val="FF0000"/>
                </a:solidFill>
              </a:rPr>
              <a:t> 560г </a:t>
            </a:r>
            <a:r>
              <a:rPr lang="ru-RU" sz="2000" b="1" dirty="0" smtClean="0">
                <a:solidFill>
                  <a:srgbClr val="FF0000"/>
                </a:solidFill>
              </a:rPr>
              <a:t>салата,</a:t>
            </a:r>
          </a:p>
          <a:p>
            <a:pPr eaLnBrk="1" hangingPunct="1">
              <a:buFontTx/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 который состоит из:</a:t>
            </a:r>
          </a:p>
          <a:p>
            <a:pPr eaLnBrk="1" hangingPunct="1">
              <a:buFontTx/>
              <a:buNone/>
            </a:pPr>
            <a:endParaRPr lang="ru-RU" sz="2000" b="1" dirty="0" smtClean="0"/>
          </a:p>
        </p:txBody>
      </p:sp>
      <p:pic>
        <p:nvPicPr>
          <p:cNvPr id="6150" name="Picture 6" descr="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0" y="2819400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9"/>
          <p:cNvSpPr>
            <a:spLocks noChangeArrowheads="1"/>
          </p:cNvSpPr>
          <p:nvPr/>
        </p:nvSpPr>
        <p:spPr bwMode="auto">
          <a:xfrm>
            <a:off x="395288" y="3933825"/>
            <a:ext cx="2749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4860032" y="1242822"/>
            <a:ext cx="4484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</a:rPr>
              <a:t>Сколько грамм каждого ингредиента нужно взять?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144838" y="1919865"/>
            <a:ext cx="568863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i="1" u="sng" dirty="0" smtClean="0">
                <a:solidFill>
                  <a:srgbClr val="000000"/>
                </a:solidFill>
                <a:latin typeface="Algerian" pitchFamily="82" charset="0"/>
              </a:rPr>
              <a:t>Решение:</a:t>
            </a:r>
            <a:r>
              <a:rPr lang="ru-RU" sz="2400" b="1" i="1" dirty="0" smtClean="0">
                <a:solidFill>
                  <a:srgbClr val="000000"/>
                </a:solidFill>
                <a:latin typeface="Algerian" pitchFamily="82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 + 5 + 5+ 3 +10 = 28 частей всего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560 : 28 = 20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 весит 1 часть.</a:t>
            </a:r>
            <a:endParaRPr lang="ru-RU" sz="2400" b="1" i="1" dirty="0">
              <a:solidFill>
                <a:srgbClr val="000000"/>
              </a:solidFill>
              <a:latin typeface="Algerian" pitchFamily="82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5*20 = 100 (г) – колбасы= огурцов = сыра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3*20 = 60 (г) – моркови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10*20 = 200 (г) - кукурузы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</a:rPr>
              <a:t>Ответ: 100 г - колбасы, огурца, сыра;</a:t>
            </a:r>
            <a:br>
              <a:rPr lang="ru-RU" sz="2400" dirty="0" smtClean="0">
                <a:solidFill>
                  <a:srgbClr val="000000"/>
                </a:solidFill>
              </a:rPr>
            </a:br>
            <a:r>
              <a:rPr lang="ru-RU" sz="2400" dirty="0" smtClean="0">
                <a:solidFill>
                  <a:srgbClr val="000000"/>
                </a:solidFill>
              </a:rPr>
              <a:t> 200г - кукурузы; 60г - моркови.</a:t>
            </a:r>
          </a:p>
        </p:txBody>
      </p:sp>
      <p:pic>
        <p:nvPicPr>
          <p:cNvPr id="6155" name="Picture 22" descr="CA5UKV8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69" y="1919865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33" descr="ф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3817509"/>
            <a:ext cx="11525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40" descr="о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96" y="4800600"/>
            <a:ext cx="10810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44" descr="ц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33"/>
          <a:stretch>
            <a:fillRect/>
          </a:stretch>
        </p:blipFill>
        <p:spPr bwMode="auto">
          <a:xfrm>
            <a:off x="717440" y="5730011"/>
            <a:ext cx="9906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Text Box 52"/>
          <p:cNvSpPr txBox="1">
            <a:spLocks noChangeArrowheads="1"/>
          </p:cNvSpPr>
          <p:nvPr/>
        </p:nvSpPr>
        <p:spPr bwMode="auto">
          <a:xfrm>
            <a:off x="1779694" y="2082076"/>
            <a:ext cx="15589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5 частей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000000"/>
                </a:solidFill>
              </a:rPr>
              <a:t>колбасы</a:t>
            </a:r>
          </a:p>
        </p:txBody>
      </p:sp>
      <p:sp>
        <p:nvSpPr>
          <p:cNvPr id="6160" name="Text Box 53"/>
          <p:cNvSpPr txBox="1">
            <a:spLocks noChangeArrowheads="1"/>
          </p:cNvSpPr>
          <p:nvPr/>
        </p:nvSpPr>
        <p:spPr bwMode="auto">
          <a:xfrm>
            <a:off x="1779694" y="2901224"/>
            <a:ext cx="167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5 частей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000000"/>
                </a:solidFill>
              </a:rPr>
              <a:t>огурцов</a:t>
            </a:r>
          </a:p>
        </p:txBody>
      </p:sp>
      <p:sp>
        <p:nvSpPr>
          <p:cNvPr id="6161" name="Text Box 54"/>
          <p:cNvSpPr txBox="1">
            <a:spLocks noChangeArrowheads="1"/>
          </p:cNvSpPr>
          <p:nvPr/>
        </p:nvSpPr>
        <p:spPr bwMode="auto">
          <a:xfrm>
            <a:off x="1808650" y="3952875"/>
            <a:ext cx="12430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5 частей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000000"/>
                </a:solidFill>
              </a:rPr>
              <a:t>сыра</a:t>
            </a:r>
          </a:p>
        </p:txBody>
      </p:sp>
      <p:sp>
        <p:nvSpPr>
          <p:cNvPr id="6162" name="Text Box 55"/>
          <p:cNvSpPr txBox="1">
            <a:spLocks noChangeArrowheads="1"/>
          </p:cNvSpPr>
          <p:nvPr/>
        </p:nvSpPr>
        <p:spPr bwMode="auto">
          <a:xfrm>
            <a:off x="1809751" y="4925291"/>
            <a:ext cx="13350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3 части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000000"/>
                </a:solidFill>
              </a:rPr>
              <a:t>моркови</a:t>
            </a:r>
          </a:p>
        </p:txBody>
      </p:sp>
      <p:sp>
        <p:nvSpPr>
          <p:cNvPr id="6163" name="Text Box 56"/>
          <p:cNvSpPr txBox="1">
            <a:spLocks noChangeArrowheads="1"/>
          </p:cNvSpPr>
          <p:nvPr/>
        </p:nvSpPr>
        <p:spPr bwMode="auto">
          <a:xfrm>
            <a:off x="1804490" y="5857875"/>
            <a:ext cx="15319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10 частей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000000"/>
                </a:solidFill>
              </a:rPr>
              <a:t>кукурузы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12" y="116632"/>
            <a:ext cx="8085720" cy="801475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21064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81" y="1536760"/>
            <a:ext cx="852593" cy="1024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70" y="188640"/>
            <a:ext cx="253062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Задача 225, </a:t>
            </a:r>
            <a:r>
              <a:rPr lang="ru-RU" b="1" dirty="0" err="1" smtClean="0">
                <a:solidFill>
                  <a:srgbClr val="7030A0"/>
                </a:solidFill>
              </a:rPr>
              <a:t>стр</a:t>
            </a:r>
            <a:r>
              <a:rPr lang="ru-RU" b="1" dirty="0" smtClean="0">
                <a:solidFill>
                  <a:srgbClr val="7030A0"/>
                </a:solidFill>
              </a:rPr>
              <a:t> 50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476672"/>
            <a:ext cx="5328592" cy="266429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Купили 60 тетрадей в клетку и в линейку. Тетрадей в клетку было в 2 раза больше, чем тетрадей в линейку. </a:t>
            </a:r>
            <a:r>
              <a:rPr lang="ru-RU" dirty="0" smtClean="0">
                <a:solidFill>
                  <a:srgbClr val="FF0000"/>
                </a:solidFill>
              </a:rPr>
              <a:t>Сколько было тетрадей в линейку</a:t>
            </a:r>
            <a:r>
              <a:rPr lang="ru-RU" dirty="0">
                <a:solidFill>
                  <a:srgbClr val="FF0000"/>
                </a:solidFill>
              </a:rPr>
              <a:t>? </a:t>
            </a: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34" y="1628800"/>
            <a:ext cx="835885" cy="10040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040" y="1612179"/>
            <a:ext cx="835885" cy="10040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982" y="1567608"/>
            <a:ext cx="835885" cy="10040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4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3178696" cy="1143000"/>
          </a:xfrm>
        </p:spPr>
        <p:txBody>
          <a:bodyPr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7904" y="404664"/>
            <a:ext cx="4906888" cy="1468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Составьте задачу по схематическому рисунку и запишите ее решение.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74" y="4312260"/>
            <a:ext cx="1430254" cy="1360042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059832" y="3356992"/>
            <a:ext cx="7920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059832" y="4905301"/>
            <a:ext cx="295232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071664" y="3244788"/>
            <a:ext cx="0" cy="224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3851920" y="3244788"/>
            <a:ext cx="0" cy="224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081473" y="4788905"/>
            <a:ext cx="0" cy="224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851920" y="4797152"/>
            <a:ext cx="0" cy="224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644008" y="4788905"/>
            <a:ext cx="0" cy="224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5364088" y="4779242"/>
            <a:ext cx="0" cy="224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012160" y="4779242"/>
            <a:ext cx="0" cy="224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авая фигурная скобка 20"/>
          <p:cNvSpPr/>
          <p:nvPr/>
        </p:nvSpPr>
        <p:spPr>
          <a:xfrm>
            <a:off x="6012160" y="2924944"/>
            <a:ext cx="720080" cy="2304256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76256" y="3789040"/>
            <a:ext cx="1572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100 </a:t>
            </a:r>
            <a:r>
              <a:rPr lang="ru-RU" sz="2800" b="1" dirty="0" smtClean="0">
                <a:solidFill>
                  <a:prstClr val="black"/>
                </a:solidFill>
              </a:rPr>
              <a:t>книг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3104657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1-я полка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859728" y="4643981"/>
            <a:ext cx="1200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2-я полка</a:t>
            </a:r>
            <a:endParaRPr lang="ru-RU" dirty="0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16" y="2835787"/>
            <a:ext cx="1430254" cy="1360042"/>
          </a:xfrm>
          <a:prstGeom prst="rect">
            <a:avLst/>
          </a:prstGeom>
        </p:spPr>
      </p:pic>
      <p:sp>
        <p:nvSpPr>
          <p:cNvPr id="24" name="Правая фигурная скобка 23"/>
          <p:cNvSpPr/>
          <p:nvPr/>
        </p:nvSpPr>
        <p:spPr>
          <a:xfrm rot="5400000">
            <a:off x="4186776" y="3916256"/>
            <a:ext cx="720080" cy="293068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266531" y="5741640"/>
            <a:ext cx="5389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?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7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71800" y="496648"/>
            <a:ext cx="2462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Каша гречневая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958313"/>
            <a:ext cx="809538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сварить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гречневую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кашу, 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надо взять</a:t>
            </a:r>
          </a:p>
          <a:p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части крупы </a:t>
            </a:r>
          </a:p>
          <a:p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3 части воды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Сколько надо взять крупы для гречневой каши, если в кастрюлю влили 600 г воды?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3388" y="133174"/>
            <a:ext cx="3037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З</a:t>
            </a:r>
            <a:r>
              <a:rPr lang="ru-RU" dirty="0" smtClean="0">
                <a:solidFill>
                  <a:srgbClr val="C00000"/>
                </a:solidFill>
              </a:rPr>
              <a:t>адача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05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981198" y="1998653"/>
            <a:ext cx="4591066" cy="144463"/>
            <a:chOff x="1571604" y="3357562"/>
            <a:chExt cx="4591066" cy="144463"/>
          </a:xfrm>
        </p:grpSpPr>
        <p:sp>
          <p:nvSpPr>
            <p:cNvPr id="7" name="Line 3"/>
            <p:cNvSpPr>
              <a:spLocks noChangeShapeType="1"/>
            </p:cNvSpPr>
            <p:nvPr/>
          </p:nvSpPr>
          <p:spPr bwMode="auto">
            <a:xfrm>
              <a:off x="1571604" y="3429000"/>
              <a:ext cx="230505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>
                <a:solidFill>
                  <a:prstClr val="black"/>
                </a:solidFill>
              </a:endParaRPr>
            </a:p>
            <a:p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3857620" y="3429000"/>
              <a:ext cx="230505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571604" y="3357562"/>
              <a:ext cx="0" cy="144463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857620" y="3357562"/>
              <a:ext cx="0" cy="144463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6143636" y="3357562"/>
              <a:ext cx="0" cy="144463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000232" y="3284538"/>
            <a:ext cx="6896116" cy="144462"/>
            <a:chOff x="1552570" y="1643050"/>
            <a:chExt cx="6896116" cy="144462"/>
          </a:xfrm>
        </p:grpSpPr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1552570" y="1714488"/>
              <a:ext cx="230505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3857620" y="1643050"/>
              <a:ext cx="0" cy="14446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1571604" y="1643050"/>
              <a:ext cx="0" cy="14446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>
              <a:off x="3857620" y="1714488"/>
              <a:ext cx="230505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6143636" y="1714488"/>
              <a:ext cx="230505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>
              <a:off x="6143636" y="1643050"/>
              <a:ext cx="0" cy="14446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>
              <a:off x="8429652" y="1643050"/>
              <a:ext cx="0" cy="14446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4033070" y="2312251"/>
            <a:ext cx="6094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i="1" dirty="0">
                <a:solidFill>
                  <a:srgbClr val="FF0000"/>
                </a:solidFill>
              </a:rPr>
              <a:t>? 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00562" y="3929066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600 г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85720" y="214290"/>
            <a:ext cx="8643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Задача  № 1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2 части крупы берут 3 части воды. Сколько надо взять крупы, если в кастрюлю влили 600 г воды?</a:t>
            </a:r>
          </a:p>
        </p:txBody>
      </p:sp>
      <p:sp>
        <p:nvSpPr>
          <p:cNvPr id="28" name="Arc 17"/>
          <p:cNvSpPr>
            <a:spLocks/>
          </p:cNvSpPr>
          <p:nvPr/>
        </p:nvSpPr>
        <p:spPr bwMode="auto">
          <a:xfrm rot="10800000" flipV="1">
            <a:off x="2000232" y="3429000"/>
            <a:ext cx="6840537" cy="358775"/>
          </a:xfrm>
          <a:custGeom>
            <a:avLst/>
            <a:gdLst>
              <a:gd name="G0" fmla="+- 21282 0 0"/>
              <a:gd name="G1" fmla="+- 0 0 0"/>
              <a:gd name="G2" fmla="+- 21600 0 0"/>
              <a:gd name="T0" fmla="*/ 42073 w 42073"/>
              <a:gd name="T1" fmla="*/ 5857 h 21600"/>
              <a:gd name="T2" fmla="*/ 0 w 42073"/>
              <a:gd name="T3" fmla="*/ 3691 h 21600"/>
              <a:gd name="T4" fmla="*/ 21282 w 42073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9" name="Arc 16"/>
          <p:cNvSpPr>
            <a:spLocks/>
          </p:cNvSpPr>
          <p:nvPr/>
        </p:nvSpPr>
        <p:spPr bwMode="auto">
          <a:xfrm rot="10800000" flipV="1">
            <a:off x="2000232" y="2070092"/>
            <a:ext cx="4551362" cy="358775"/>
          </a:xfrm>
          <a:custGeom>
            <a:avLst/>
            <a:gdLst>
              <a:gd name="G0" fmla="+- 21282 0 0"/>
              <a:gd name="G1" fmla="+- 0 0 0"/>
              <a:gd name="G2" fmla="+- 21600 0 0"/>
              <a:gd name="T0" fmla="*/ 42073 w 42073"/>
              <a:gd name="T1" fmla="*/ 5857 h 21600"/>
              <a:gd name="T2" fmla="*/ 0 w 42073"/>
              <a:gd name="T3" fmla="*/ 3691 h 21600"/>
              <a:gd name="T4" fmla="*/ 21282 w 42073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285720" y="4524058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1) 600 : 3 = 200 г – составляет одна часть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535769" y="5170389"/>
            <a:ext cx="79295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2) 200   2 = 400 г – крупы</a:t>
            </a:r>
          </a:p>
        </p:txBody>
      </p:sp>
      <p:sp>
        <p:nvSpPr>
          <p:cNvPr id="32" name="Овал 31"/>
          <p:cNvSpPr/>
          <p:nvPr/>
        </p:nvSpPr>
        <p:spPr>
          <a:xfrm>
            <a:off x="1571604" y="5429264"/>
            <a:ext cx="71438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4500562" y="5857892"/>
            <a:ext cx="41434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Ответ:400 г крупы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214282" y="1639661"/>
            <a:ext cx="15002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ru-RU" sz="3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Крупа</a:t>
            </a: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285720" y="3000372"/>
            <a:ext cx="12144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ru-RU" sz="3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Вода</a:t>
            </a: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2571736" y="2786058"/>
            <a:ext cx="1785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200г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4714876" y="2786058"/>
            <a:ext cx="1785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200г</a:t>
            </a:r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6858016" y="2782669"/>
            <a:ext cx="1785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200г</a:t>
            </a: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2285984" y="1500174"/>
            <a:ext cx="1785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200г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4572000" y="1500174"/>
            <a:ext cx="1785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200г</a:t>
            </a:r>
          </a:p>
        </p:txBody>
      </p:sp>
    </p:spTree>
    <p:extLst>
      <p:ext uri="{BB962C8B-B14F-4D97-AF65-F5344CB8AC3E}">
        <p14:creationId xmlns:p14="http://schemas.microsoft.com/office/powerpoint/2010/main" val="217752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8" grpId="0" animBg="1"/>
      <p:bldP spid="29" grpId="0" animBg="1"/>
      <p:bldP spid="30" grpId="0"/>
      <p:bldP spid="31" grpId="0"/>
      <p:bldP spid="32" grpId="0" animBg="1"/>
      <p:bldP spid="33" grpId="0"/>
      <p:bldP spid="36" grpId="0"/>
      <p:bldP spid="36" grpId="1"/>
      <p:bldP spid="37" grpId="0"/>
      <p:bldP spid="37" grpId="1"/>
      <p:bldP spid="38" grpId="0"/>
      <p:bldP spid="38" grpId="1"/>
      <p:bldP spid="39" grpId="0"/>
      <p:bldP spid="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1544" y="720508"/>
            <a:ext cx="36004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dirty="0" smtClean="0"/>
              <a:t>I</a:t>
            </a:r>
            <a:r>
              <a:rPr lang="ru-RU" sz="2400" dirty="0" smtClean="0"/>
              <a:t> вариант</a:t>
            </a:r>
            <a:endParaRPr lang="en-US" sz="2400" dirty="0" smtClean="0"/>
          </a:p>
          <a:p>
            <a:pPr lvl="0" algn="ctr"/>
            <a:endParaRPr lang="ru-RU" dirty="0" smtClean="0"/>
          </a:p>
          <a:p>
            <a:pPr marL="514350" lvl="0" indent="-514350">
              <a:buFont typeface="+mj-lt"/>
              <a:buAutoNum type="arabicParenR"/>
            </a:pP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2400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2300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 480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12 кг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16 </a:t>
            </a:r>
            <a:r>
              <a:rPr lang="ru-RU" sz="3600" i="1" dirty="0">
                <a:solidFill>
                  <a:schemeClr val="accent1">
                    <a:lumMod val="50000"/>
                  </a:schemeClr>
                </a:solidFill>
              </a:rPr>
              <a:t>девочек, 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8 </a:t>
            </a:r>
            <a:r>
              <a:rPr lang="ru-RU" sz="3600" i="1" dirty="0">
                <a:solidFill>
                  <a:schemeClr val="accent1">
                    <a:lumMod val="50000"/>
                  </a:schemeClr>
                </a:solidFill>
              </a:rPr>
              <a:t>мальчиков.</a:t>
            </a:r>
          </a:p>
          <a:p>
            <a:pPr marL="342900" lvl="0" indent="-342900">
              <a:buFont typeface="+mj-lt"/>
              <a:buAutoNum type="arabicParenR"/>
            </a:pPr>
            <a:endParaRPr lang="ru-RU" dirty="0" smtClean="0"/>
          </a:p>
          <a:p>
            <a:pPr marL="342900" indent="-342900">
              <a:buFont typeface="+mj-lt"/>
              <a:buAutoNum type="arabicParenR"/>
            </a:pPr>
            <a:endParaRPr lang="ru-RU" dirty="0"/>
          </a:p>
          <a:p>
            <a:pPr marL="342900" indent="-342900">
              <a:buFont typeface="+mj-lt"/>
              <a:buAutoNum type="arabicParenR"/>
            </a:pPr>
            <a:endParaRPr lang="ru-RU" dirty="0" smtClean="0"/>
          </a:p>
          <a:p>
            <a:pPr marL="342900" indent="-342900">
              <a:buFont typeface="+mj-lt"/>
              <a:buAutoNum type="arabicParenR"/>
            </a:pPr>
            <a:endParaRPr lang="ru-RU" dirty="0"/>
          </a:p>
          <a:p>
            <a:pPr marL="342900" indent="-342900">
              <a:buFont typeface="+mj-lt"/>
              <a:buAutoNum type="arabicParenR"/>
            </a:pPr>
            <a:endParaRPr lang="ru-RU" dirty="0" smtClean="0"/>
          </a:p>
          <a:p>
            <a:pPr marL="342900" indent="-342900">
              <a:buFont typeface="+mj-lt"/>
              <a:buAutoNum type="arabicParenR"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481744" y="4941168"/>
            <a:ext cx="44564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5 правильных ответов – «5»</a:t>
            </a:r>
          </a:p>
          <a:p>
            <a:r>
              <a:rPr lang="ru-RU" sz="2400" dirty="0">
                <a:solidFill>
                  <a:srgbClr val="C00000"/>
                </a:solidFill>
              </a:rPr>
              <a:t>4 правильных ответа – «4»</a:t>
            </a:r>
          </a:p>
          <a:p>
            <a:r>
              <a:rPr lang="ru-RU" sz="2400" dirty="0">
                <a:solidFill>
                  <a:srgbClr val="C00000"/>
                </a:solidFill>
              </a:rPr>
              <a:t>3 правильных ответа – «3»</a:t>
            </a:r>
          </a:p>
          <a:p>
            <a:r>
              <a:rPr lang="ru-RU" sz="2400" dirty="0">
                <a:solidFill>
                  <a:srgbClr val="C00000"/>
                </a:solidFill>
              </a:rPr>
              <a:t>1 или 2 правильных ответа – «2»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2744" y="219907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Ответы </a:t>
            </a: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к самостоятельной работе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0032" y="705612"/>
            <a:ext cx="36004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II </a:t>
            </a:r>
            <a:r>
              <a:rPr lang="ru-RU" sz="2400" dirty="0" smtClean="0"/>
              <a:t>вариант</a:t>
            </a:r>
            <a:endParaRPr lang="ru-RU" sz="2400" dirty="0"/>
          </a:p>
          <a:p>
            <a:pPr marL="342900" lvl="0" indent="-342900">
              <a:buFont typeface="+mj-lt"/>
              <a:buAutoNum type="arabicPeriod"/>
            </a:pPr>
            <a:endParaRPr lang="ru-RU" i="1" u="sng" dirty="0" smtClean="0"/>
          </a:p>
          <a:p>
            <a:pPr marL="514350" lvl="0" indent="-514350">
              <a:buFont typeface="+mj-lt"/>
              <a:buAutoNum type="arabicParenR"/>
            </a:pP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3600" i="1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00 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sz="3600" i="1" dirty="0" smtClean="0">
                <a:solidFill>
                  <a:schemeClr val="accent1">
                    <a:lumMod val="50000"/>
                  </a:schemeClr>
                </a:solidFill>
              </a:rPr>
              <a:t>34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00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 4</a:t>
            </a:r>
            <a:r>
              <a:rPr lang="en-US" sz="3600" i="1" dirty="0" smtClean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0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sz="3600" i="1" dirty="0" smtClean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 кг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8</a:t>
            </a:r>
            <a:r>
              <a:rPr lang="en-US" sz="36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девочек</a:t>
            </a:r>
            <a:r>
              <a:rPr lang="ru-RU" sz="3600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i="1" dirty="0" smtClean="0">
                <a:solidFill>
                  <a:schemeClr val="accent1">
                    <a:lumMod val="50000"/>
                  </a:schemeClr>
                </a:solidFill>
              </a:rPr>
              <a:t>16 </a:t>
            </a:r>
            <a:r>
              <a:rPr lang="ru-RU" sz="3600" i="1" dirty="0">
                <a:solidFill>
                  <a:schemeClr val="accent1">
                    <a:lumMod val="50000"/>
                  </a:schemeClr>
                </a:solidFill>
              </a:rPr>
              <a:t>мальчиков.</a:t>
            </a:r>
          </a:p>
          <a:p>
            <a:pPr marL="342900" lvl="0" indent="-342900">
              <a:buFont typeface="+mj-lt"/>
              <a:buAutoNum type="arabicParenR"/>
            </a:pPr>
            <a:endParaRPr lang="ru-RU" dirty="0" smtClean="0"/>
          </a:p>
          <a:p>
            <a:pPr marL="342900" indent="-342900">
              <a:buFont typeface="+mj-lt"/>
              <a:buAutoNum type="arabicParenR"/>
            </a:pPr>
            <a:endParaRPr lang="ru-RU" dirty="0"/>
          </a:p>
          <a:p>
            <a:pPr marL="342900" indent="-342900">
              <a:buFont typeface="+mj-lt"/>
              <a:buAutoNum type="arabicParenR"/>
            </a:pPr>
            <a:endParaRPr lang="ru-RU" dirty="0" smtClean="0"/>
          </a:p>
          <a:p>
            <a:pPr marL="342900" indent="-342900">
              <a:buFont typeface="+mj-lt"/>
              <a:buAutoNum type="arabicParenR"/>
            </a:pPr>
            <a:endParaRPr lang="ru-RU" dirty="0"/>
          </a:p>
          <a:p>
            <a:pPr marL="342900" indent="-342900">
              <a:buFont typeface="+mj-lt"/>
              <a:buAutoNum type="arabicParenR"/>
            </a:pPr>
            <a:endParaRPr lang="ru-RU" dirty="0" smtClean="0"/>
          </a:p>
          <a:p>
            <a:pPr marL="342900" indent="-342900">
              <a:buFont typeface="+mj-lt"/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60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ru-RU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Зарядка для ума</a:t>
            </a:r>
            <a:endParaRPr lang="ru-RU" sz="2800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9632" y="2941858"/>
            <a:ext cx="540273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</a:rPr>
              <a:t>Что больше и во сколько раз</a:t>
            </a:r>
            <a:r>
              <a:rPr lang="ru-RU" sz="24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3052" y="3465078"/>
            <a:ext cx="80173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а) два часа или сорок минут;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две тысячи грамм или два килограмма;</a:t>
            </a:r>
            <a:endParaRPr lang="ru-RU" sz="2800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в) шесть сантиметров или двадцать миллиметров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5416298" y="341974"/>
            <a:ext cx="3312369" cy="2247892"/>
            <a:chOff x="3061" y="2523"/>
            <a:chExt cx="2386" cy="1636"/>
          </a:xfrm>
        </p:grpSpPr>
        <p:pic>
          <p:nvPicPr>
            <p:cNvPr id="9" name="Picture 6" descr="MCj0424444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000" b="1" i="1" dirty="0">
                  <a:latin typeface="Times New Roman" pitchFamily="18" charset="0"/>
                </a:rPr>
                <a:t>ПОДУМАЙ!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585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42820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286124"/>
            <a:ext cx="2797175" cy="287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763688" y="0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Домашнее задание:</a:t>
            </a:r>
            <a:endParaRPr lang="ru-RU" sz="4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3" y="873853"/>
            <a:ext cx="63901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solidFill>
                  <a:prstClr val="black"/>
                </a:solidFill>
              </a:rPr>
              <a:t>Прочитать п. 1.14</a:t>
            </a:r>
            <a:endParaRPr lang="ru-RU" sz="3600" dirty="0">
              <a:solidFill>
                <a:prstClr val="black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dirty="0">
                <a:solidFill>
                  <a:prstClr val="black"/>
                </a:solidFill>
              </a:rPr>
              <a:t>Составить </a:t>
            </a:r>
            <a:r>
              <a:rPr lang="ru-RU" sz="3600" dirty="0" smtClean="0">
                <a:solidFill>
                  <a:prstClr val="black"/>
                </a:solidFill>
              </a:rPr>
              <a:t>одну задачу </a:t>
            </a:r>
            <a:r>
              <a:rPr lang="ru-RU" sz="3600" dirty="0">
                <a:solidFill>
                  <a:prstClr val="black"/>
                </a:solidFill>
              </a:rPr>
              <a:t>по теме </a:t>
            </a:r>
            <a:r>
              <a:rPr lang="ru-RU" sz="3600" dirty="0" smtClean="0">
                <a:solidFill>
                  <a:prstClr val="black"/>
                </a:solidFill>
              </a:rPr>
              <a:t>урока и оформить ее </a:t>
            </a:r>
            <a:r>
              <a:rPr lang="ru-RU" sz="3600" dirty="0">
                <a:solidFill>
                  <a:prstClr val="black"/>
                </a:solidFill>
              </a:rPr>
              <a:t>решение</a:t>
            </a:r>
          </a:p>
          <a:p>
            <a:endParaRPr lang="ru-RU" sz="3600" dirty="0">
              <a:solidFill>
                <a:srgbClr val="B32C1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05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0000FF"/>
                </a:solidFill>
              </a:rPr>
              <a:t>я понял(а) тему и не допускаю ошибок;</a:t>
            </a:r>
          </a:p>
          <a:p>
            <a:r>
              <a:rPr lang="ru-RU" i="1" dirty="0" smtClean="0">
                <a:solidFill>
                  <a:srgbClr val="0000FF"/>
                </a:solidFill>
              </a:rPr>
              <a:t>я </a:t>
            </a:r>
            <a:r>
              <a:rPr lang="ru-RU" i="1" dirty="0">
                <a:solidFill>
                  <a:srgbClr val="0000FF"/>
                </a:solidFill>
              </a:rPr>
              <a:t>понял(а) тему, но допускаю ошибки </a:t>
            </a:r>
          </a:p>
          <a:p>
            <a:r>
              <a:rPr lang="ru-RU" i="1" dirty="0" smtClean="0">
                <a:solidFill>
                  <a:srgbClr val="0000FF"/>
                </a:solidFill>
              </a:rPr>
              <a:t>у </a:t>
            </a:r>
            <a:r>
              <a:rPr lang="ru-RU" i="1" dirty="0">
                <a:solidFill>
                  <a:srgbClr val="0000FF"/>
                </a:solidFill>
              </a:rPr>
              <a:t>меня остались вопросы по теме</a:t>
            </a:r>
            <a:r>
              <a:rPr lang="ru-RU" i="1" dirty="0" smtClean="0">
                <a:solidFill>
                  <a:srgbClr val="0000FF"/>
                </a:solidFill>
              </a:rPr>
              <a:t>.</a:t>
            </a:r>
          </a:p>
          <a:p>
            <a:r>
              <a:rPr lang="ru-RU" i="1" dirty="0" smtClean="0">
                <a:solidFill>
                  <a:srgbClr val="0000FF"/>
                </a:solidFill>
              </a:rPr>
              <a:t>я </a:t>
            </a:r>
            <a:r>
              <a:rPr lang="ru-RU" i="1" dirty="0">
                <a:solidFill>
                  <a:srgbClr val="0000FF"/>
                </a:solidFill>
              </a:rPr>
              <a:t>не могу решать </a:t>
            </a:r>
            <a:r>
              <a:rPr lang="ru-RU" i="1" dirty="0" smtClean="0">
                <a:solidFill>
                  <a:srgbClr val="0000FF"/>
                </a:solidFill>
              </a:rPr>
              <a:t> задачи на части.</a:t>
            </a:r>
            <a:endParaRPr lang="ru-RU" i="1" dirty="0">
              <a:solidFill>
                <a:srgbClr val="0000FF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966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e1fb996251761703e4d9600d60253f0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152" y="4565578"/>
            <a:ext cx="2989566" cy="2019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57356" y="642918"/>
            <a:ext cx="58579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Спасибо </a:t>
            </a:r>
          </a:p>
          <a:p>
            <a:pPr algn="ctr"/>
            <a:r>
              <a:rPr lang="ru-RU" sz="8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</a:t>
            </a:r>
          </a:p>
          <a:p>
            <a:pPr algn="ctr"/>
            <a:r>
              <a:rPr lang="ru-RU" sz="8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урок!</a:t>
            </a:r>
          </a:p>
        </p:txBody>
      </p:sp>
    </p:spTree>
    <p:extLst>
      <p:ext uri="{BB962C8B-B14F-4D97-AF65-F5344CB8AC3E}">
        <p14:creationId xmlns:p14="http://schemas.microsoft.com/office/powerpoint/2010/main" val="53086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447089"/>
            <a:ext cx="5329246" cy="881047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4000" b="1" dirty="0" smtClean="0"/>
              <a:t>Вычислите устно :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1335771"/>
            <a:ext cx="69127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52 *13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+ 48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13 =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438 *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 – 238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9 =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* 52 =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99 *6 =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50*16*2 =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24*11=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148478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1300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13080" y="2216257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1800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99288" y="2933655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416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23832" y="366902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594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71800" y="4413538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1600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43208" y="5157192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264</a:t>
            </a:r>
            <a:endParaRPr lang="ru-RU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59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Работа с текстом: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32656"/>
            <a:ext cx="7992888" cy="6126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/>
              <a:t> </a:t>
            </a:r>
            <a:endParaRPr lang="ru-RU" sz="1800" dirty="0"/>
          </a:p>
          <a:p>
            <a:pPr marL="0" indent="0">
              <a:buNone/>
            </a:pPr>
            <a:r>
              <a:rPr lang="ru-RU" sz="1800" i="1" u="sng" dirty="0"/>
              <a:t>Прочитайте задачу: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Задача: </a:t>
            </a:r>
            <a:r>
              <a:rPr lang="ru-RU" sz="1800" b="1" dirty="0"/>
              <a:t>Мальчик и девочка рвали в лесу орехи. Всего они сорвали 120 штук. Девочка сорвала в два раза меньше мальчика. Сколько орехов было у мальчика и девочки в отдельности?</a:t>
            </a:r>
            <a:r>
              <a:rPr lang="ru-RU" sz="1800" dirty="0"/>
              <a:t> </a:t>
            </a:r>
          </a:p>
          <a:p>
            <a:pPr marL="0" indent="0">
              <a:buNone/>
            </a:pPr>
            <a:r>
              <a:rPr lang="ru-RU" sz="1800" dirty="0"/>
              <a:t> </a:t>
            </a:r>
          </a:p>
          <a:p>
            <a:pPr marL="0" indent="0">
              <a:buNone/>
            </a:pPr>
            <a:r>
              <a:rPr lang="ru-RU" sz="1800" dirty="0"/>
              <a:t>Эта задача взята из повести Н. Носова «Витя Малеев в школе и дома», где описаны размышления  главного героя над решением задачи. Вот как он размышлял.</a:t>
            </a:r>
          </a:p>
          <a:p>
            <a:pPr marL="0" indent="0">
              <a:buNone/>
            </a:pPr>
            <a:r>
              <a:rPr lang="ru-RU" sz="1800" dirty="0"/>
              <a:t>«Прочитал я задачу, и даже смех разобрал. «Вот так задача! – думаю. – Чего тут не понимать? Ясно, 120 надо поделить на два, и получится 60 орехов. Теперь нужно узнать, сколько орехов сорвал мальчик:120 отнять 60, тоже будет 60… Только как же это так? Получается, что они сорвали поровну, а в задачнике сказано, что девочка сорвала в два раза меньше орехов. Ага! – думаю. – Значит 60 надо поделить на два, получится 30. Значит, мальчик сорвал 60, а девочка 30 орехов». Посмотрел в ответ; а там: мальчик 80, а девочка 40».</a:t>
            </a:r>
          </a:p>
          <a:p>
            <a:pPr marL="0" indent="0">
              <a:buNone/>
            </a:pPr>
            <a:r>
              <a:rPr lang="ru-RU" sz="1800" i="1" u="sng" dirty="0"/>
              <a:t>Ответьте устно на </a:t>
            </a:r>
            <a:r>
              <a:rPr lang="ru-RU" sz="1800" i="1" u="sng" dirty="0" smtClean="0"/>
              <a:t>вопрос:</a:t>
            </a: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                </a:t>
            </a:r>
            <a:r>
              <a:rPr lang="ru-RU" sz="1800" dirty="0"/>
              <a:t>Возможно в задачнике опечатка и Витя верно решил задачу?</a:t>
            </a:r>
          </a:p>
          <a:p>
            <a:pPr marL="0" indent="0">
              <a:buNone/>
            </a:pPr>
            <a:r>
              <a:rPr lang="ru-RU" sz="1800" dirty="0" smtClean="0"/>
              <a:t>                </a:t>
            </a:r>
            <a:r>
              <a:rPr lang="ru-RU" sz="1800" u="sng" dirty="0" smtClean="0"/>
              <a:t>Предложите </a:t>
            </a:r>
            <a:r>
              <a:rPr lang="ru-RU" sz="1800" u="sng" dirty="0"/>
              <a:t>свой вариант решения.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44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10756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i="1" dirty="0">
                <a:solidFill>
                  <a:srgbClr val="000000"/>
                </a:solidFill>
              </a:rPr>
              <a:t>Оказывается, Витя смог решить задачу лишь тогда, когда нарисовал девочку в переднике с одним карманом, а мальчика в курточке с двумя карманами.</a:t>
            </a:r>
            <a:br>
              <a:rPr lang="ru-RU" sz="2400" i="1" dirty="0">
                <a:solidFill>
                  <a:srgbClr val="000000"/>
                </a:solidFill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204864"/>
            <a:ext cx="7416824" cy="362900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ru-RU" b="1" dirty="0">
                <a:solidFill>
                  <a:srgbClr val="000000"/>
                </a:solidFill>
              </a:rPr>
              <a:t>«Все 120 орехов теперь лежали у них в трех карманах: в двух карманах у мальчика и в одном кармане у </a:t>
            </a:r>
            <a:r>
              <a:rPr lang="ru-RU" b="1" dirty="0" smtClean="0">
                <a:solidFill>
                  <a:srgbClr val="000000"/>
                </a:solidFill>
              </a:rPr>
              <a:t>девочки. 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b="1" dirty="0" smtClean="0">
                <a:solidFill>
                  <a:srgbClr val="000000"/>
                </a:solidFill>
              </a:rPr>
              <a:t>И </a:t>
            </a:r>
            <a:r>
              <a:rPr lang="ru-RU" b="1" dirty="0">
                <a:solidFill>
                  <a:srgbClr val="000000"/>
                </a:solidFill>
              </a:rPr>
              <a:t>вдруг у меня в голове, будто молния, блеснула мысль: </a:t>
            </a:r>
            <a:endParaRPr lang="ru-RU" b="1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b="1" dirty="0" smtClean="0">
                <a:solidFill>
                  <a:srgbClr val="000000"/>
                </a:solidFill>
              </a:rPr>
              <a:t>«</a:t>
            </a:r>
            <a:r>
              <a:rPr lang="ru-RU" b="1" dirty="0">
                <a:solidFill>
                  <a:srgbClr val="000000"/>
                </a:solidFill>
              </a:rPr>
              <a:t>Все 120 орехов надо делить на три </a:t>
            </a:r>
            <a:r>
              <a:rPr lang="ru-RU" b="1" dirty="0" smtClean="0">
                <a:solidFill>
                  <a:srgbClr val="000000"/>
                </a:solidFill>
              </a:rPr>
              <a:t>части</a:t>
            </a:r>
            <a:r>
              <a:rPr lang="ru-RU" b="1" dirty="0">
                <a:solidFill>
                  <a:srgbClr val="000000"/>
                </a:solidFill>
              </a:rPr>
              <a:t>!»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76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713788" cy="863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"</a:t>
            </a:r>
            <a:r>
              <a:rPr lang="ru-RU" sz="2000" dirty="0" smtClean="0"/>
              <a:t>Мальчик и девочка рвали в лесу орехи. Они сорвали всего 120 штук. Девочка сорвала в два раза меньше мальчика. Сколько орехов было у мальчика и</a:t>
            </a:r>
            <a:r>
              <a:rPr lang="en-US" sz="2000" dirty="0" smtClean="0"/>
              <a:t> </a:t>
            </a:r>
            <a:r>
              <a:rPr lang="ru-RU" sz="2000" dirty="0" smtClean="0"/>
              <a:t>сколько у девочки?"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950913" y="1647825"/>
            <a:ext cx="155733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Девочка-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Мальчик-      </a:t>
            </a: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2395932" y="1659350"/>
            <a:ext cx="524669" cy="3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079" name="AutoShape 11"/>
          <p:cNvSpPr>
            <a:spLocks/>
          </p:cNvSpPr>
          <p:nvPr/>
        </p:nvSpPr>
        <p:spPr bwMode="auto">
          <a:xfrm>
            <a:off x="3399631" y="1484313"/>
            <a:ext cx="71438" cy="1008062"/>
          </a:xfrm>
          <a:prstGeom prst="rightBrace">
            <a:avLst>
              <a:gd name="adj1" fmla="val 1175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3435350" y="1700213"/>
            <a:ext cx="1784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120 орехов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577298" y="3861048"/>
            <a:ext cx="795514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</a:rPr>
              <a:t>Решение: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</a:rPr>
              <a:t>1) 1+2=3 части всего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</a:rPr>
              <a:t>2) 120:3=40(о) 1 часть,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</a:rPr>
              <a:t>3) 40*1=40 (о)у девочки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</a:rPr>
              <a:t>4) 40*2=80(о) у мальчика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D60093"/>
                </a:solidFill>
              </a:rPr>
              <a:t>                                           Ответ: у девочки 40 орехов; у мальчика- 80.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</a:endParaRPr>
          </a:p>
        </p:txBody>
      </p:sp>
      <p:pic>
        <p:nvPicPr>
          <p:cNvPr id="3082" name="Picture 14" descr="olympiada-help-nosov-ti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325283"/>
            <a:ext cx="2923802" cy="156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7" descr="CAY6I7M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308895"/>
            <a:ext cx="950367" cy="95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142773" y="2249488"/>
            <a:ext cx="524669" cy="3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2751931" y="2249488"/>
            <a:ext cx="524669" cy="3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10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3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Тема урока: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600" dirty="0" smtClean="0">
                <a:solidFill>
                  <a:srgbClr val="FF0000"/>
                </a:solidFill>
              </a:rPr>
              <a:t>«</a:t>
            </a:r>
            <a:r>
              <a:rPr lang="ru-RU" sz="6600" b="1" dirty="0" smtClean="0">
                <a:solidFill>
                  <a:srgbClr val="FF0000"/>
                </a:solidFill>
              </a:rPr>
              <a:t>ЗАДАЧИ   </a:t>
            </a:r>
            <a:br>
              <a:rPr lang="ru-RU" sz="6600" b="1" dirty="0" smtClean="0">
                <a:solidFill>
                  <a:srgbClr val="FF0000"/>
                </a:solidFill>
              </a:rPr>
            </a:br>
            <a:r>
              <a:rPr lang="ru-RU" sz="6600" b="1" dirty="0" smtClean="0">
                <a:solidFill>
                  <a:srgbClr val="FF0000"/>
                </a:solidFill>
              </a:rPr>
              <a:t>  НА  ЧАСТИ»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ru-RU" i="1" dirty="0" smtClean="0">
                <a:solidFill>
                  <a:srgbClr val="000000"/>
                </a:solidFill>
              </a:rPr>
              <a:t>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7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1692275" y="3690938"/>
            <a:ext cx="2305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3995738" y="3619500"/>
            <a:ext cx="0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1692275" y="3619500"/>
            <a:ext cx="0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285750" y="3548063"/>
            <a:ext cx="1274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9999"/>
                </a:solidFill>
              </a:rPr>
              <a:t>Ягоды:</a:t>
            </a:r>
          </a:p>
        </p:txBody>
      </p:sp>
      <p:sp>
        <p:nvSpPr>
          <p:cNvPr id="24593" name="Arc 17"/>
          <p:cNvSpPr>
            <a:spLocks/>
          </p:cNvSpPr>
          <p:nvPr/>
        </p:nvSpPr>
        <p:spPr bwMode="auto">
          <a:xfrm rot="10800000" flipV="1">
            <a:off x="1692275" y="3690938"/>
            <a:ext cx="6911975" cy="358775"/>
          </a:xfrm>
          <a:custGeom>
            <a:avLst/>
            <a:gdLst>
              <a:gd name="T0" fmla="*/ 2147483647 w 42073"/>
              <a:gd name="T1" fmla="*/ 2147483647 h 21600"/>
              <a:gd name="T2" fmla="*/ 0 w 42073"/>
              <a:gd name="T3" fmla="*/ 2147483647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3995738" y="3690938"/>
            <a:ext cx="2305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6300788" y="3690938"/>
            <a:ext cx="2305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6300788" y="3619500"/>
            <a:ext cx="0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8604250" y="3619500"/>
            <a:ext cx="0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4071938" y="3976688"/>
            <a:ext cx="2354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9999"/>
                </a:solidFill>
              </a:rPr>
              <a:t>3 части – 15 кг</a:t>
            </a:r>
          </a:p>
        </p:txBody>
      </p:sp>
      <p:sp>
        <p:nvSpPr>
          <p:cNvPr id="4108" name="Text Box 29"/>
          <p:cNvSpPr txBox="1">
            <a:spLocks noChangeArrowheads="1"/>
          </p:cNvSpPr>
          <p:nvPr/>
        </p:nvSpPr>
        <p:spPr bwMode="auto">
          <a:xfrm>
            <a:off x="918080" y="622084"/>
            <a:ext cx="80502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</a:rPr>
              <a:t>Масса </a:t>
            </a:r>
            <a:r>
              <a:rPr lang="ru-RU" sz="2400" b="1" dirty="0" smtClean="0">
                <a:solidFill>
                  <a:srgbClr val="7030A0"/>
                </a:solidFill>
              </a:rPr>
              <a:t>трех</a:t>
            </a:r>
            <a:r>
              <a:rPr lang="ru-RU" sz="2400" b="1" dirty="0" smtClean="0">
                <a:solidFill>
                  <a:srgbClr val="000000"/>
                </a:solidFill>
              </a:rPr>
              <a:t> частей ягод 15 кг 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</a:rPr>
              <a:t>Как узнать какова масса  </a:t>
            </a:r>
            <a:r>
              <a:rPr lang="ru-RU" sz="2400" b="1" dirty="0" smtClean="0">
                <a:solidFill>
                  <a:srgbClr val="7030A0"/>
                </a:solidFill>
              </a:rPr>
              <a:t>одной</a:t>
            </a:r>
            <a:r>
              <a:rPr lang="ru-RU" sz="2400" b="1" dirty="0" smtClean="0">
                <a:solidFill>
                  <a:srgbClr val="000000"/>
                </a:solidFill>
              </a:rPr>
              <a:t> части?</a:t>
            </a:r>
            <a:endParaRPr lang="ru-RU" sz="2000" b="1" dirty="0" smtClean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83568" y="4500563"/>
            <a:ext cx="2857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9999"/>
                </a:solidFill>
              </a:rPr>
              <a:t>15 : 3 = 5 (кг) </a:t>
            </a:r>
            <a:endParaRPr lang="ru-RU" sz="2800" dirty="0" smtClean="0">
              <a:solidFill>
                <a:srgbClr val="000000"/>
              </a:solidFill>
            </a:endParaRPr>
          </a:p>
        </p:txBody>
      </p:sp>
      <p:sp>
        <p:nvSpPr>
          <p:cNvPr id="4110" name="TextBox 30"/>
          <p:cNvSpPr txBox="1">
            <a:spLocks noChangeArrowheads="1"/>
          </p:cNvSpPr>
          <p:nvPr/>
        </p:nvSpPr>
        <p:spPr bwMode="auto">
          <a:xfrm>
            <a:off x="3286125" y="5643563"/>
            <a:ext cx="2571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pic>
        <p:nvPicPr>
          <p:cNvPr id="4111" name="Picture 36" descr="http://s004.radikal.ru/i205/1208/01/47ae44ddadd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976438"/>
            <a:ext cx="2190750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36" descr="http://s004.radikal.ru/i205/1208/01/47ae44ddadd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976438"/>
            <a:ext cx="2190750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36" descr="http://s004.radikal.ru/i205/1208/01/47ae44ddadd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976438"/>
            <a:ext cx="2190750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918080" y="5024438"/>
            <a:ext cx="5810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9999"/>
                </a:solidFill>
              </a:rPr>
              <a:t>Ответ: масса одной части 5 кг.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662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028E-7 L 0.50764 0.00278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82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  <p:bldP spid="24583" grpId="0" animBg="1"/>
      <p:bldP spid="24585" grpId="0" animBg="1"/>
      <p:bldP spid="24588" grpId="0" autoUpdateAnimBg="0"/>
      <p:bldP spid="24593" grpId="0" animBg="1" autoUpdateAnimBg="0"/>
      <p:bldP spid="24597" grpId="0" animBg="1"/>
      <p:bldP spid="24598" grpId="0" animBg="1"/>
      <p:bldP spid="24600" grpId="0" animBg="1"/>
      <p:bldP spid="24601" grpId="0" animBg="1"/>
      <p:bldP spid="24604" grpId="0" autoUpdateAnimBg="0"/>
      <p:bldP spid="29" grpId="0" autoUpdateAnimBg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42.radikal.ru/i096/1211/27/d1e33b0060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214438"/>
            <a:ext cx="2571750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1692275" y="3944938"/>
            <a:ext cx="2305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3995738" y="3873500"/>
            <a:ext cx="0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1692275" y="3873500"/>
            <a:ext cx="0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285750" y="3659188"/>
            <a:ext cx="1274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9999"/>
                </a:solidFill>
              </a:rPr>
              <a:t>Ягоды:</a:t>
            </a:r>
          </a:p>
        </p:txBody>
      </p:sp>
      <p:sp>
        <p:nvSpPr>
          <p:cNvPr id="7" name="Arc 17"/>
          <p:cNvSpPr>
            <a:spLocks/>
          </p:cNvSpPr>
          <p:nvPr/>
        </p:nvSpPr>
        <p:spPr bwMode="auto">
          <a:xfrm rot="10800000" flipV="1">
            <a:off x="1714500" y="4000500"/>
            <a:ext cx="6911975" cy="358775"/>
          </a:xfrm>
          <a:custGeom>
            <a:avLst/>
            <a:gdLst>
              <a:gd name="T0" fmla="*/ 2147483647 w 42073"/>
              <a:gd name="T1" fmla="*/ 2147483647 h 21600"/>
              <a:gd name="T2" fmla="*/ 0 w 42073"/>
              <a:gd name="T3" fmla="*/ 2147483647 h 21600"/>
              <a:gd name="T4" fmla="*/ 2147483647 w 42073"/>
              <a:gd name="T5" fmla="*/ 0 h 21600"/>
              <a:gd name="T6" fmla="*/ 0 60000 65536"/>
              <a:gd name="T7" fmla="*/ 0 60000 65536"/>
              <a:gd name="T8" fmla="*/ 0 60000 65536"/>
              <a:gd name="T9" fmla="*/ 0 w 42073"/>
              <a:gd name="T10" fmla="*/ 0 h 21600"/>
              <a:gd name="T11" fmla="*/ 42073 w 420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73" h="21600" fill="none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</a:path>
              <a:path w="42073" h="21600" stroke="0" extrusionOk="0">
                <a:moveTo>
                  <a:pt x="42072" y="5856"/>
                </a:moveTo>
                <a:cubicBezTo>
                  <a:pt x="39449" y="15168"/>
                  <a:pt x="30955" y="21599"/>
                  <a:pt x="21282" y="21600"/>
                </a:cubicBezTo>
                <a:cubicBezTo>
                  <a:pt x="10776" y="21600"/>
                  <a:pt x="1794" y="14041"/>
                  <a:pt x="-1" y="3691"/>
                </a:cubicBezTo>
                <a:lnTo>
                  <a:pt x="2128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Line 21"/>
          <p:cNvSpPr>
            <a:spLocks noChangeShapeType="1"/>
          </p:cNvSpPr>
          <p:nvPr/>
        </p:nvSpPr>
        <p:spPr bwMode="auto">
          <a:xfrm>
            <a:off x="3995738" y="3944938"/>
            <a:ext cx="2305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Line 22"/>
          <p:cNvSpPr>
            <a:spLocks noChangeShapeType="1"/>
          </p:cNvSpPr>
          <p:nvPr/>
        </p:nvSpPr>
        <p:spPr bwMode="auto">
          <a:xfrm>
            <a:off x="6338888" y="3929063"/>
            <a:ext cx="2305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Line 24"/>
          <p:cNvSpPr>
            <a:spLocks noChangeShapeType="1"/>
          </p:cNvSpPr>
          <p:nvPr/>
        </p:nvSpPr>
        <p:spPr bwMode="auto">
          <a:xfrm>
            <a:off x="6300788" y="3873500"/>
            <a:ext cx="0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auto">
          <a:xfrm>
            <a:off x="8643938" y="3856038"/>
            <a:ext cx="0" cy="144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4071938" y="4324350"/>
            <a:ext cx="2198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9999"/>
                </a:solidFill>
              </a:rPr>
              <a:t>3 части – ? кг</a:t>
            </a:r>
          </a:p>
        </p:txBody>
      </p:sp>
      <p:sp>
        <p:nvSpPr>
          <p:cNvPr id="5133" name="Text Box 29"/>
          <p:cNvSpPr txBox="1">
            <a:spLocks noChangeArrowheads="1"/>
          </p:cNvSpPr>
          <p:nvPr/>
        </p:nvSpPr>
        <p:spPr bwMode="auto">
          <a:xfrm>
            <a:off x="928688" y="142875"/>
            <a:ext cx="80502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</a:rPr>
              <a:t>Масса </a:t>
            </a:r>
            <a:r>
              <a:rPr lang="ru-RU" sz="2400" b="1" dirty="0" smtClean="0">
                <a:solidFill>
                  <a:srgbClr val="7030A0"/>
                </a:solidFill>
              </a:rPr>
              <a:t>одной</a:t>
            </a:r>
            <a:r>
              <a:rPr lang="ru-RU" sz="2400" b="1" dirty="0" smtClean="0">
                <a:solidFill>
                  <a:srgbClr val="000000"/>
                </a:solidFill>
              </a:rPr>
              <a:t>  части ягод 12 кг.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</a:rPr>
              <a:t>Какова  масса  </a:t>
            </a:r>
            <a:r>
              <a:rPr lang="ru-RU" sz="2400" b="1" dirty="0" smtClean="0">
                <a:solidFill>
                  <a:srgbClr val="7030A0"/>
                </a:solidFill>
              </a:rPr>
              <a:t>трех</a:t>
            </a:r>
            <a:r>
              <a:rPr lang="ru-RU" sz="2400" b="1" dirty="0" smtClean="0">
                <a:solidFill>
                  <a:srgbClr val="000000"/>
                </a:solidFill>
              </a:rPr>
              <a:t> частей?</a:t>
            </a:r>
            <a:endParaRPr lang="ru-RU" sz="2000" b="1" dirty="0" smtClean="0">
              <a:solidFill>
                <a:srgbClr val="000000"/>
              </a:solidFill>
            </a:endParaRPr>
          </a:p>
        </p:txBody>
      </p:sp>
      <p:sp>
        <p:nvSpPr>
          <p:cNvPr id="17" name="Дуга 16"/>
          <p:cNvSpPr/>
          <p:nvPr/>
        </p:nvSpPr>
        <p:spPr>
          <a:xfrm rot="10800000" flipV="1">
            <a:off x="1727200" y="3632200"/>
            <a:ext cx="2286000" cy="582613"/>
          </a:xfrm>
          <a:prstGeom prst="arc">
            <a:avLst>
              <a:gd name="adj1" fmla="val 10841465"/>
              <a:gd name="adj2" fmla="val 2154311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14625" y="3143250"/>
            <a:ext cx="10001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BBE0E3">
                    <a:lumMod val="50000"/>
                  </a:srgbClr>
                </a:solidFill>
              </a:rPr>
              <a:t>12 кг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85750" y="4786313"/>
            <a:ext cx="2714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smtClean="0">
                <a:solidFill>
                  <a:srgbClr val="009999"/>
                </a:solidFill>
              </a:rPr>
              <a:t>  12 </a:t>
            </a:r>
            <a:r>
              <a:rPr lang="en-US" sz="2800" b="1" smtClean="0">
                <a:solidFill>
                  <a:srgbClr val="009999"/>
                </a:solidFill>
                <a:ea typeface="Calibri" pitchFamily="34" charset="0"/>
                <a:cs typeface="Calibri" pitchFamily="34" charset="0"/>
              </a:rPr>
              <a:t>·</a:t>
            </a:r>
            <a:r>
              <a:rPr lang="ru-RU" sz="2800" b="1" smtClean="0">
                <a:solidFill>
                  <a:srgbClr val="009999"/>
                </a:solidFill>
                <a:ea typeface="Calibri" pitchFamily="34" charset="0"/>
                <a:cs typeface="Calibri" pitchFamily="34" charset="0"/>
              </a:rPr>
              <a:t> 3 = 36(кг) </a:t>
            </a:r>
            <a:endParaRPr lang="ru-RU" sz="2800" smtClean="0">
              <a:solidFill>
                <a:srgbClr val="000000"/>
              </a:solidFill>
            </a:endParaRP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0" y="5143500"/>
            <a:ext cx="6073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smtClean="0">
                <a:solidFill>
                  <a:srgbClr val="009999"/>
                </a:solidFill>
              </a:rPr>
              <a:t>Ответ: масса трёх  частей 36 кг.</a:t>
            </a:r>
            <a:r>
              <a:rPr lang="ru-RU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509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utoUpdateAnimBg="0"/>
      <p:bldP spid="7" grpId="0" animBg="1" autoUpdateAnimBg="0"/>
      <p:bldP spid="8" grpId="0" animBg="1"/>
      <p:bldP spid="9" grpId="0" animBg="1"/>
      <p:bldP spid="10" grpId="0" animBg="1"/>
      <p:bldP spid="11" grpId="0" animBg="1"/>
      <p:bldP spid="12" grpId="0" autoUpdateAnimBg="0"/>
      <p:bldP spid="17" grpId="0" animBg="1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</TotalTime>
  <Words>1290</Words>
  <Application>Microsoft Office PowerPoint</Application>
  <PresentationFormat>Экран (4:3)</PresentationFormat>
  <Paragraphs>206</Paragraphs>
  <Slides>22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Algerian</vt:lpstr>
      <vt:lpstr>Arial</vt:lpstr>
      <vt:lpstr>Calibri</vt:lpstr>
      <vt:lpstr>Comic Sans MS</vt:lpstr>
      <vt:lpstr>Impact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Работа с текстом:</vt:lpstr>
      <vt:lpstr>Оказывается, Витя смог решить задачу лишь тогда, когда нарисовал девочку в переднике с одним карманом, а мальчика в курточке с двумя карманами. </vt:lpstr>
      <vt:lpstr>     "Мальчик и девочка рвали в лесу орехи. Они сорвали всего 120 штук. Девочка сорвала в два раза меньше мальчика. Сколько орехов было у мальчика и сколько у девочки?"  </vt:lpstr>
      <vt:lpstr>Тема урока:  «ЗАДАЧИ      НА  ЧАСТИ» </vt:lpstr>
      <vt:lpstr>Презентация PowerPoint</vt:lpstr>
      <vt:lpstr>Презентация PowerPoint</vt:lpstr>
      <vt:lpstr>РАБОТА С УЧЕБНИКОМ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225, стр 50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Фонд Пиратства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Arm-Sleev</dc:creator>
  <cp:lastModifiedBy>Пользователь</cp:lastModifiedBy>
  <cp:revision>55</cp:revision>
  <dcterms:created xsi:type="dcterms:W3CDTF">2019-05-01T12:16:12Z</dcterms:created>
  <dcterms:modified xsi:type="dcterms:W3CDTF">2022-06-20T05:56:04Z</dcterms:modified>
</cp:coreProperties>
</file>