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20"/>
  </p:notesMasterIdLst>
  <p:sldIdLst>
    <p:sldId id="257" r:id="rId2"/>
    <p:sldId id="339" r:id="rId3"/>
    <p:sldId id="362" r:id="rId4"/>
    <p:sldId id="366" r:id="rId5"/>
    <p:sldId id="361" r:id="rId6"/>
    <p:sldId id="367" r:id="rId7"/>
    <p:sldId id="342" r:id="rId8"/>
    <p:sldId id="343" r:id="rId9"/>
    <p:sldId id="344" r:id="rId10"/>
    <p:sldId id="364" r:id="rId11"/>
    <p:sldId id="353" r:id="rId12"/>
    <p:sldId id="355" r:id="rId13"/>
    <p:sldId id="354" r:id="rId14"/>
    <p:sldId id="346" r:id="rId15"/>
    <p:sldId id="345" r:id="rId16"/>
    <p:sldId id="279" r:id="rId17"/>
    <p:sldId id="299" r:id="rId18"/>
    <p:sldId id="28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>
      <p:cViewPr varScale="1">
        <p:scale>
          <a:sx n="104" d="100"/>
          <a:sy n="104" d="100"/>
        </p:scale>
        <p:origin x="-84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2B1C5-6CF4-4EE9-A2E4-4200BB91A481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8D3AA-2AAD-4C51-AFC3-C2A126A56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384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4C7229-E72D-458F-AEB9-293A168F8CE3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984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4C7229-E72D-458F-AEB9-293A168F8CE3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984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62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29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03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614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167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33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42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53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33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66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79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14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395536" y="1628800"/>
            <a:ext cx="6840760" cy="3500437"/>
          </a:xfrm>
        </p:spPr>
        <p:txBody>
          <a:bodyPr>
            <a:normAutofit/>
          </a:bodyPr>
          <a:lstStyle/>
          <a:p>
            <a:pPr marL="539750" indent="-539750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Математика </a:t>
            </a:r>
            <a:r>
              <a:rPr 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дверь  </a:t>
            </a:r>
            <a:r>
              <a:rPr 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</a:t>
            </a:r>
            <a:br>
              <a:rPr 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 всем </a:t>
            </a:r>
            <a:r>
              <a:rPr 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наукам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5436096" y="5085184"/>
            <a:ext cx="27146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Р. Бэкон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2" descr="http://www.wiki.vladimir.i-edu.ru/images/1/1f/Ucheniki_w450_h468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160240" cy="2246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76694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7" descr="Рисунок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24328" y="4293096"/>
            <a:ext cx="1008112" cy="1833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71800" y="1700808"/>
            <a:ext cx="3528392" cy="4975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arenR"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 + 9 = 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arenR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11 + (-10)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arenR"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+ 5 =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arenR"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-8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+ (-7) = 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arenR"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(-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+ 4 =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arenR"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14 + (-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ru-RU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233345"/>
              </p:ext>
            </p:extLst>
          </p:nvPr>
        </p:nvGraphicFramePr>
        <p:xfrm>
          <a:off x="395536" y="476672"/>
          <a:ext cx="8208912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04456"/>
                <a:gridCol w="4104456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Сложение чисел с</a:t>
                      </a:r>
                      <a:br>
                        <a:rPr lang="ru-RU" sz="28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28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одинаковыми знаками</a:t>
                      </a:r>
                      <a:endParaRPr lang="ru-RU" sz="2800" b="1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Сложение чисел с</a:t>
                      </a:r>
                      <a:br>
                        <a:rPr lang="ru-RU" sz="28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28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разными знаками</a:t>
                      </a:r>
                    </a:p>
                    <a:p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622340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19"/>
          <p:cNvSpPr>
            <a:spLocks noGrp="1" noChangeArrowheads="1" noChangeShapeType="1" noTextEdit="1"/>
          </p:cNvSpPr>
          <p:nvPr/>
        </p:nvSpPr>
        <p:spPr bwMode="auto">
          <a:xfrm>
            <a:off x="1785937" y="188640"/>
            <a:ext cx="6643687" cy="69497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fromWordArt="1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  <a:cs typeface="Arial" charset="0"/>
              </a:rPr>
              <a:t>Физкультминутка</a:t>
            </a:r>
          </a:p>
        </p:txBody>
      </p:sp>
      <p:pic>
        <p:nvPicPr>
          <p:cNvPr id="12294" name="Picture 11" descr="4001f223d0aea1b8e6a3831c780fbaa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229200"/>
            <a:ext cx="1496082" cy="1262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67544" y="903721"/>
            <a:ext cx="8336842" cy="570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800" b="1" dirty="0" smtClean="0"/>
              <a:t>1.Сожмите</a:t>
            </a:r>
            <a:r>
              <a:rPr lang="ru-RU" sz="2800" b="1" dirty="0"/>
              <a:t>  кисть  столько  раз,  сколько  равна 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площадь</a:t>
            </a:r>
            <a:r>
              <a:rPr lang="ru-RU" sz="2800" b="1" dirty="0"/>
              <a:t>  </a:t>
            </a:r>
            <a:r>
              <a:rPr lang="ru-RU" sz="2800" b="1" dirty="0" smtClean="0"/>
              <a:t>прямоугольника</a:t>
            </a:r>
            <a:r>
              <a:rPr lang="ru-RU" sz="2800" b="1" dirty="0"/>
              <a:t>  со  сторонами  </a:t>
            </a:r>
            <a:r>
              <a:rPr lang="ru-RU" sz="2800" b="1" dirty="0" smtClean="0"/>
              <a:t>1 см</a:t>
            </a:r>
            <a:r>
              <a:rPr lang="ru-RU" sz="2800" b="1" dirty="0"/>
              <a:t>,  </a:t>
            </a:r>
            <a:r>
              <a:rPr lang="ru-RU" sz="2800" b="1" dirty="0" smtClean="0"/>
              <a:t>3 </a:t>
            </a:r>
            <a:r>
              <a:rPr lang="ru-RU" sz="2800" b="1" dirty="0"/>
              <a:t>см. </a:t>
            </a:r>
            <a:r>
              <a:rPr lang="ru-RU" sz="2800" b="1" dirty="0" smtClean="0"/>
              <a:t>    </a:t>
            </a:r>
          </a:p>
          <a:p>
            <a:pPr marL="0" indent="0">
              <a:buNone/>
            </a:pPr>
            <a:r>
              <a:rPr lang="ru-RU" sz="2800" dirty="0" smtClean="0"/>
              <a:t>       </a:t>
            </a:r>
            <a:r>
              <a:rPr lang="ru-RU" sz="2800" b="1" dirty="0" smtClean="0">
                <a:solidFill>
                  <a:srgbClr val="0000FF"/>
                </a:solidFill>
              </a:rPr>
              <a:t>Ответ</a:t>
            </a:r>
            <a:r>
              <a:rPr lang="ru-RU" sz="2800" b="1" dirty="0">
                <a:solidFill>
                  <a:srgbClr val="0000FF"/>
                </a:solidFill>
              </a:rPr>
              <a:t>: </a:t>
            </a:r>
            <a:r>
              <a:rPr lang="ru-RU" sz="2800" b="1" dirty="0" smtClean="0">
                <a:solidFill>
                  <a:srgbClr val="0000FF"/>
                </a:solidFill>
              </a:rPr>
              <a:t>3 раза.</a:t>
            </a:r>
          </a:p>
          <a:p>
            <a:pPr marL="0" indent="0">
              <a:buNone/>
            </a:pPr>
            <a:r>
              <a:rPr lang="ru-RU" sz="2800" b="1" dirty="0" smtClean="0"/>
              <a:t>2</a:t>
            </a:r>
            <a:r>
              <a:rPr lang="ru-RU" sz="2800" b="1" dirty="0"/>
              <a:t>. </a:t>
            </a:r>
            <a:r>
              <a:rPr lang="ru-RU" sz="2800" b="1" dirty="0" smtClean="0"/>
              <a:t>Сделайте вращение </a:t>
            </a:r>
            <a:r>
              <a:rPr lang="ru-RU" sz="2800" b="1" dirty="0"/>
              <a:t>туловищем столько раз, сколько равен периметр  </a:t>
            </a:r>
            <a:r>
              <a:rPr lang="ru-RU" sz="2800" b="1" dirty="0" smtClean="0"/>
              <a:t>прямоугольника со сторонами  1см и 2 см. </a:t>
            </a:r>
            <a:r>
              <a:rPr lang="ru-RU" sz="2800" b="1" dirty="0"/>
              <a:t> </a:t>
            </a:r>
            <a:r>
              <a:rPr lang="ru-RU" sz="2800" b="1" dirty="0" smtClean="0"/>
              <a:t>                      </a:t>
            </a:r>
          </a:p>
          <a:p>
            <a:pPr marL="0" indent="0">
              <a:buNone/>
            </a:pPr>
            <a:r>
              <a:rPr lang="ru-RU" sz="2800" dirty="0" smtClean="0"/>
              <a:t>       </a:t>
            </a:r>
            <a:r>
              <a:rPr lang="ru-RU" sz="2800" b="1" dirty="0" smtClean="0">
                <a:solidFill>
                  <a:srgbClr val="0000FF"/>
                </a:solidFill>
              </a:rPr>
              <a:t>Ответ</a:t>
            </a:r>
            <a:r>
              <a:rPr lang="ru-RU" sz="2800" b="1" dirty="0">
                <a:solidFill>
                  <a:srgbClr val="0000FF"/>
                </a:solidFill>
              </a:rPr>
              <a:t>: 6 </a:t>
            </a:r>
            <a:r>
              <a:rPr lang="ru-RU" sz="2800" b="1" dirty="0" smtClean="0">
                <a:solidFill>
                  <a:srgbClr val="0000FF"/>
                </a:solidFill>
              </a:rPr>
              <a:t>раз</a:t>
            </a:r>
          </a:p>
          <a:p>
            <a:pPr marL="0" indent="0">
              <a:buNone/>
            </a:pPr>
            <a:r>
              <a:rPr lang="ru-RU" sz="2800" b="1" dirty="0" smtClean="0"/>
              <a:t>3.Присядьте</a:t>
            </a:r>
            <a:r>
              <a:rPr lang="ru-RU" sz="2800" b="1" dirty="0"/>
              <a:t>  столько  раз,  </a:t>
            </a:r>
            <a:r>
              <a:rPr lang="ru-RU" sz="2800" b="1" dirty="0" smtClean="0"/>
              <a:t>чему</a:t>
            </a:r>
            <a:r>
              <a:rPr lang="ru-RU" sz="2800" b="1" dirty="0"/>
              <a:t>  будет  </a:t>
            </a:r>
            <a:r>
              <a:rPr lang="ru-RU" sz="2800" b="1" dirty="0" smtClean="0"/>
              <a:t>равен</a:t>
            </a:r>
            <a:r>
              <a:rPr lang="ru-RU" sz="2800" b="1" dirty="0"/>
              <a:t> 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периметр</a:t>
            </a:r>
            <a:r>
              <a:rPr lang="ru-RU" sz="2800" b="1" dirty="0"/>
              <a:t> </a:t>
            </a:r>
            <a:r>
              <a:rPr lang="ru-RU" sz="2800" b="1" dirty="0" smtClean="0"/>
              <a:t> </a:t>
            </a:r>
            <a:r>
              <a:rPr lang="ru-RU" sz="2800" b="1" dirty="0"/>
              <a:t>квадрата  со  </a:t>
            </a:r>
            <a:r>
              <a:rPr lang="ru-RU" sz="2800" b="1" dirty="0" smtClean="0"/>
              <a:t>стороной</a:t>
            </a:r>
            <a:r>
              <a:rPr lang="ru-RU" sz="2800" b="1" dirty="0"/>
              <a:t>  </a:t>
            </a:r>
            <a:r>
              <a:rPr lang="ru-RU" sz="2800" b="1" dirty="0" smtClean="0"/>
              <a:t>1 см.</a:t>
            </a:r>
            <a:r>
              <a:rPr lang="ru-RU" sz="2800" b="1" dirty="0"/>
              <a:t> </a:t>
            </a:r>
            <a:r>
              <a:rPr lang="ru-RU" sz="2800" dirty="0" smtClean="0"/>
              <a:t>                                  </a:t>
            </a:r>
          </a:p>
          <a:p>
            <a:pPr marL="0" indent="0">
              <a:buNone/>
            </a:pPr>
            <a:r>
              <a:rPr lang="ru-RU" sz="2800" dirty="0" smtClean="0"/>
              <a:t>           </a:t>
            </a:r>
            <a:r>
              <a:rPr lang="ru-RU" sz="2800" b="1" dirty="0" smtClean="0">
                <a:solidFill>
                  <a:srgbClr val="0000FF"/>
                </a:solidFill>
              </a:rPr>
              <a:t>Ответ</a:t>
            </a:r>
            <a:r>
              <a:rPr lang="ru-RU" sz="2800" b="1" dirty="0">
                <a:solidFill>
                  <a:srgbClr val="0000FF"/>
                </a:solidFill>
              </a:rPr>
              <a:t>: </a:t>
            </a:r>
            <a:r>
              <a:rPr lang="ru-RU" sz="2800" b="1" dirty="0" smtClean="0">
                <a:solidFill>
                  <a:srgbClr val="0000FF"/>
                </a:solidFill>
              </a:rPr>
              <a:t>4 раза</a:t>
            </a:r>
            <a:endParaRPr lang="ru-RU" sz="28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A2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36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3068960"/>
            <a:ext cx="4824412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Брахмагупта</a:t>
            </a:r>
            <a:r>
              <a:rPr lang="ru-RU" sz="5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ru-RU" sz="5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5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(7 век.)</a:t>
            </a:r>
            <a:br>
              <a:rPr lang="ru-RU" sz="5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индийский математик</a:t>
            </a:r>
            <a:br>
              <a:rPr lang="ru-R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54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54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5400" dirty="0" smtClean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9395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052513"/>
            <a:ext cx="3133725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410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919" y="185001"/>
            <a:ext cx="8229600" cy="1428760"/>
          </a:xfrm>
          <a:ln>
            <a:miter lim="800000"/>
            <a:headEnd/>
            <a:tailEnd/>
          </a:ln>
          <a:extLst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800" b="1" i="1" spc="50" dirty="0" err="1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Брахмагупта</a:t>
            </a:r>
            <a:r>
              <a:rPr lang="ru-RU" sz="2800" b="1" i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 сформулировал эти правила в  628 году</a:t>
            </a:r>
            <a:br>
              <a:rPr lang="ru-RU" sz="2800" b="1" i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</a:br>
            <a:endParaRPr lang="ru-RU" sz="3600" i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925"/>
            <a:ext cx="457200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ru-RU" sz="1400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079857"/>
            <a:ext cx="7215238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Из книги </a:t>
            </a:r>
            <a:r>
              <a:rPr lang="ru-RU" sz="2800" b="1" i="1" spc="50" dirty="0" err="1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Брахмагупты</a:t>
            </a:r>
            <a:r>
              <a:rPr lang="ru-RU" sz="2800" b="1" i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:</a:t>
            </a:r>
            <a:endParaRPr lang="ru-RU" sz="28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05849" y="1658435"/>
            <a:ext cx="6500813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</a:t>
            </a:r>
            <a:r>
              <a:rPr lang="ru-RU" sz="2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Имущество и имущество есть имущество»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«Сумма двух долгов есть долг»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«Сумма имущества и долга равна их разности»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«Сумма долга и нуля есть долг»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«Сумма имущества и нуля есть имущество»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«Сумма двух нулей есть </a:t>
            </a:r>
            <a:r>
              <a:rPr lang="ru-RU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ноль»</a:t>
            </a:r>
            <a:endParaRPr lang="ru-RU" sz="28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4342" name="Прямоугольник 6"/>
          <p:cNvSpPr>
            <a:spLocks noChangeArrowheads="1"/>
          </p:cNvSpPr>
          <p:nvPr/>
        </p:nvSpPr>
        <p:spPr bwMode="auto">
          <a:xfrm>
            <a:off x="162719" y="5301208"/>
            <a:ext cx="2211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>
                <a:latin typeface="Georgia" pitchFamily="18" charset="0"/>
              </a:rPr>
              <a:t> </a:t>
            </a:r>
            <a:r>
              <a:rPr lang="ru-RU" altLang="ru-RU" sz="1800" b="1" dirty="0" err="1">
                <a:latin typeface="Georgia" pitchFamily="18" charset="0"/>
              </a:rPr>
              <a:t>ок</a:t>
            </a:r>
            <a:r>
              <a:rPr lang="ru-RU" altLang="ru-RU" sz="1800" b="1" dirty="0">
                <a:latin typeface="Georgia" pitchFamily="18" charset="0"/>
              </a:rPr>
              <a:t>. 598—670</a:t>
            </a:r>
            <a:r>
              <a:rPr lang="ru-RU" altLang="ru-RU" sz="1800" b="1" dirty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altLang="ru-RU" sz="1800" b="1" dirty="0" err="1">
                <a:latin typeface="Georgia" pitchFamily="18" charset="0"/>
              </a:rPr>
              <a:t>г.г</a:t>
            </a:r>
            <a:r>
              <a:rPr lang="ru-RU" altLang="ru-RU" sz="1800" b="1" dirty="0">
                <a:latin typeface="Georgia" pitchFamily="18" charset="0"/>
              </a:rPr>
              <a:t>.</a:t>
            </a:r>
          </a:p>
        </p:txBody>
      </p:sp>
      <p:pic>
        <p:nvPicPr>
          <p:cNvPr id="14343" name="Picture 9" descr="Dufferin-Peel Catholic District School Board - St. Edmund Campion - Grade 9 Locally Developed Ma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19" y="1809080"/>
            <a:ext cx="217170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255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476672"/>
            <a:ext cx="8358187" cy="595270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sz="2800" b="1" dirty="0">
                <a:solidFill>
                  <a:srgbClr val="0000FF"/>
                </a:solidFill>
              </a:rPr>
              <a:t>Задание 1. Заполните пропуски:</a:t>
            </a:r>
          </a:p>
          <a:p>
            <a:pPr marL="0" indent="0">
              <a:buNone/>
              <a:defRPr/>
            </a:pPr>
            <a:r>
              <a:rPr lang="ru-RU" sz="2800" b="1" dirty="0"/>
              <a:t>1.	Чтобы сложить два числа одинаковых знаков, надо </a:t>
            </a:r>
            <a:r>
              <a:rPr lang="ru-RU" sz="2800" b="1" u="sng" dirty="0">
                <a:solidFill>
                  <a:srgbClr val="0000FF"/>
                </a:solidFill>
              </a:rPr>
              <a:t>сложить </a:t>
            </a:r>
            <a:r>
              <a:rPr lang="ru-RU" sz="2800" b="1" dirty="0"/>
              <a:t>их </a:t>
            </a:r>
            <a:r>
              <a:rPr lang="ru-RU" sz="2800" b="1" u="sng" dirty="0" smtClean="0">
                <a:solidFill>
                  <a:srgbClr val="0000FF"/>
                </a:solidFill>
              </a:rPr>
              <a:t>модули</a:t>
            </a:r>
            <a:r>
              <a:rPr lang="ru-RU" sz="2800" b="1" dirty="0" smtClean="0"/>
              <a:t> </a:t>
            </a:r>
            <a:r>
              <a:rPr lang="ru-RU" sz="2800" b="1" dirty="0"/>
              <a:t>и поставить перед </a:t>
            </a:r>
            <a:r>
              <a:rPr lang="ru-RU" sz="2800" b="1" u="sng" dirty="0" smtClean="0">
                <a:solidFill>
                  <a:srgbClr val="0000FF"/>
                </a:solidFill>
              </a:rPr>
              <a:t>суммой</a:t>
            </a:r>
            <a:r>
              <a:rPr lang="ru-RU" sz="2800" b="1" dirty="0" smtClean="0"/>
              <a:t> </a:t>
            </a:r>
            <a:r>
              <a:rPr lang="ru-RU" sz="2800" b="1" dirty="0"/>
              <a:t>знак слагаемых.</a:t>
            </a:r>
          </a:p>
          <a:p>
            <a:pPr marL="0" indent="0">
              <a:buNone/>
              <a:defRPr/>
            </a:pPr>
            <a:r>
              <a:rPr lang="ru-RU" sz="2800" b="1" dirty="0"/>
              <a:t>2.	Чтобы сложить два числа с разными знаками,  надо из большего модуля    </a:t>
            </a:r>
            <a:r>
              <a:rPr lang="ru-RU" sz="2800" b="1" u="sng" dirty="0" smtClean="0">
                <a:solidFill>
                  <a:srgbClr val="0000FF"/>
                </a:solidFill>
              </a:rPr>
              <a:t>вычесть</a:t>
            </a:r>
            <a:r>
              <a:rPr lang="ru-RU" sz="2800" b="1" dirty="0" smtClean="0"/>
              <a:t>   </a:t>
            </a:r>
            <a:r>
              <a:rPr lang="ru-RU" sz="2800" b="1" dirty="0"/>
              <a:t>меньший модуль и  перед </a:t>
            </a:r>
            <a:r>
              <a:rPr lang="ru-RU" sz="2800" b="1" u="sng" dirty="0" smtClean="0">
                <a:solidFill>
                  <a:srgbClr val="0000FF"/>
                </a:solidFill>
              </a:rPr>
              <a:t>разностью</a:t>
            </a:r>
            <a:r>
              <a:rPr lang="ru-RU" sz="2800" b="1" dirty="0" smtClean="0"/>
              <a:t> </a:t>
            </a:r>
            <a:r>
              <a:rPr lang="ru-RU" sz="2800" b="1" dirty="0"/>
              <a:t>поставить знак слагаемого с большим модулем.</a:t>
            </a:r>
          </a:p>
          <a:p>
            <a:pPr marL="0" indent="0">
              <a:buNone/>
              <a:defRPr/>
            </a:pPr>
            <a:r>
              <a:rPr lang="ru-RU" sz="2800" b="1" dirty="0" smtClean="0"/>
              <a:t>3.</a:t>
            </a:r>
            <a:r>
              <a:rPr lang="ru-RU" sz="2800" b="1" dirty="0"/>
              <a:t>	Сумма противоположных чисел равна </a:t>
            </a:r>
            <a:r>
              <a:rPr lang="ru-RU" sz="2800" b="1" u="sng" dirty="0" smtClean="0">
                <a:solidFill>
                  <a:srgbClr val="0000FF"/>
                </a:solidFill>
              </a:rPr>
              <a:t>нулю.</a:t>
            </a:r>
            <a:endParaRPr lang="ru-RU" sz="2800" b="1" u="sng" dirty="0">
              <a:solidFill>
                <a:srgbClr val="0000FF"/>
              </a:solidFill>
            </a:endParaRPr>
          </a:p>
          <a:p>
            <a:pPr>
              <a:defRPr/>
            </a:pPr>
            <a:endParaRPr lang="ru-RU" sz="2800" b="1" dirty="0"/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8501063" y="6357938"/>
            <a:ext cx="285750" cy="28575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11269" name="Picture 5" descr="C:\Documents and Settings\Admin\Рабочий стол\4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5000625"/>
            <a:ext cx="185737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364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47864" y="404664"/>
            <a:ext cx="28083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 2.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5616" y="1111832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Вариант 1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72345" y="1111832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Вариант </a:t>
            </a:r>
            <a:r>
              <a:rPr lang="ru-RU" sz="2800" b="1" dirty="0" smtClean="0"/>
              <a:t>2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1698989"/>
            <a:ext cx="2880320" cy="4147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(-1) + 7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=6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- 40 + 6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- 34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21 + (-1)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20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19+(-19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)= 0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- 59 + 3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- 56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2020" y="1844824"/>
            <a:ext cx="2772308" cy="4147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-12 + 9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- 3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 + (-9)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8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-91 + 8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-83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-48+48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-1 + 8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7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74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42820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286124"/>
            <a:ext cx="2797175" cy="287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763688" y="0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Домашнее задание:</a:t>
            </a:r>
            <a:endParaRPr lang="ru-RU" sz="4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7703" y="873853"/>
            <a:ext cx="63901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solidFill>
                  <a:prstClr val="black"/>
                </a:solidFill>
              </a:rPr>
              <a:t>Прочитать п. </a:t>
            </a:r>
            <a:r>
              <a:rPr lang="ru-RU" sz="3600" smtClean="0">
                <a:solidFill>
                  <a:prstClr val="black"/>
                </a:solidFill>
              </a:rPr>
              <a:t>2.4 и выучить правила.</a:t>
            </a:r>
            <a:endParaRPr lang="ru-RU" sz="3600" dirty="0">
              <a:solidFill>
                <a:prstClr val="black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solidFill>
                  <a:prstClr val="black"/>
                </a:solidFill>
              </a:rPr>
              <a:t>Решить № 259, 261</a:t>
            </a:r>
            <a:endParaRPr lang="ru-RU" sz="3600" dirty="0">
              <a:solidFill>
                <a:prstClr val="black"/>
              </a:solidFill>
            </a:endParaRPr>
          </a:p>
          <a:p>
            <a:endParaRPr lang="ru-RU" sz="3600" dirty="0">
              <a:solidFill>
                <a:srgbClr val="B32C1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05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64973"/>
              </p:ext>
            </p:extLst>
          </p:nvPr>
        </p:nvGraphicFramePr>
        <p:xfrm>
          <a:off x="467544" y="764704"/>
          <a:ext cx="8155657" cy="47177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722326"/>
                <a:gridCol w="1166801"/>
                <a:gridCol w="2099729"/>
                <a:gridCol w="1166801"/>
              </a:tblGrid>
              <a:tr h="9321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r>
                        <a:rPr lang="ru-RU" sz="2400" b="0" i="1" dirty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адание </a:t>
                      </a:r>
                      <a:endParaRPr lang="ru-RU" sz="2400" b="0" i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умею хорошо</a:t>
                      </a:r>
                      <a:endParaRPr lang="ru-RU" sz="2400" b="0" i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Смогу, если немного подскажут</a:t>
                      </a:r>
                      <a:endParaRPr lang="ru-RU" sz="2400" b="0" i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умею</a:t>
                      </a:r>
                      <a:endParaRPr lang="ru-RU" sz="2400" b="0" i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321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могу сложить два  целых числа с одинаковыми знаками</a:t>
                      </a:r>
                      <a:endParaRPr lang="ru-RU" sz="2400" b="0" i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0" i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0" i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0" i="1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321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могу сложить два  целых числа с разными знаками</a:t>
                      </a:r>
                      <a:endParaRPr lang="ru-RU" sz="2400" b="0" i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0" i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0" i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0" i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321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могу сложить два  противоположных числа</a:t>
                      </a:r>
                      <a:endParaRPr lang="ru-RU" sz="2400" b="0" i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0" i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0" i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0" i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66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2e1fb996251761703e4d9600d60253f0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152" y="4565578"/>
            <a:ext cx="2989566" cy="2019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57356" y="642918"/>
            <a:ext cx="58579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Спасибо </a:t>
            </a:r>
          </a:p>
          <a:p>
            <a:pPr algn="ctr"/>
            <a:r>
              <a:rPr lang="ru-RU" sz="8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</a:t>
            </a:r>
          </a:p>
          <a:p>
            <a:pPr algn="ctr"/>
            <a:r>
              <a:rPr lang="ru-RU" sz="8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урок!</a:t>
            </a:r>
          </a:p>
        </p:txBody>
      </p:sp>
    </p:spTree>
    <p:extLst>
      <p:ext uri="{BB962C8B-B14F-4D97-AF65-F5344CB8AC3E}">
        <p14:creationId xmlns:p14="http://schemas.microsoft.com/office/powerpoint/2010/main" val="53086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70771" y="1628800"/>
            <a:ext cx="8229600" cy="45259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Прямоугольник 2"/>
          <p:cNvSpPr>
            <a:spLocks noChangeArrowheads="1"/>
          </p:cNvSpPr>
          <p:nvPr/>
        </p:nvSpPr>
        <p:spPr bwMode="auto">
          <a:xfrm>
            <a:off x="340013" y="1256566"/>
            <a:ext cx="8520859" cy="3503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200000"/>
              </a:lnSpc>
            </a:pPr>
            <a:r>
              <a:rPr lang="ru-RU" altLang="ru-RU" sz="6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-8; </a:t>
            </a:r>
            <a:r>
              <a:rPr lang="ru-RU" altLang="ru-RU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altLang="ru-RU" sz="6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altLang="ru-RU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ru-RU" altLang="ru-RU" sz="6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0; </a:t>
            </a:r>
            <a:r>
              <a:rPr lang="ru-RU" altLang="ru-RU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43</a:t>
            </a:r>
            <a:r>
              <a:rPr lang="ru-RU" altLang="ru-RU" sz="6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altLang="ru-RU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-9; </a:t>
            </a:r>
            <a:r>
              <a:rPr lang="ru-RU" altLang="ru-RU" sz="6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-17; </a:t>
            </a:r>
            <a:r>
              <a:rPr lang="ru-RU" altLang="ru-RU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541;   </a:t>
            </a:r>
            <a:r>
              <a:rPr lang="ru-RU" altLang="ru-RU" sz="6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altLang="ru-RU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 </a:t>
            </a:r>
            <a:r>
              <a:rPr lang="ru-RU" altLang="ru-RU" sz="6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ru-RU" altLang="ru-RU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 17 </a:t>
            </a:r>
            <a:endParaRPr lang="ru-RU" altLang="ru-RU" sz="6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456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332656"/>
            <a:ext cx="8136904" cy="6120680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Модуль какого числа больше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ru-RU" altLang="ru-RU" sz="4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-12 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r>
              <a:rPr lang="ru-RU" altLang="ru-RU" sz="4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</a:t>
            </a:r>
            <a:endParaRPr lang="ru-RU" altLang="ru-RU" sz="4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сумму модулей   чисел </a:t>
            </a:r>
            <a:b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4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- 6 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altLang="ru-RU" sz="4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- 5</a:t>
            </a:r>
            <a:r>
              <a:rPr lang="ru-RU" alt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разность модулей  чисел          </a:t>
            </a:r>
          </a:p>
          <a:p>
            <a:pPr marL="742950" indent="-742950">
              <a:lnSpc>
                <a:spcPct val="114000"/>
              </a:lnSpc>
              <a:buFont typeface="+mj-lt"/>
              <a:buAutoNum type="arabicParenR"/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  </a:t>
            </a:r>
            <a:r>
              <a:rPr lang="ru-RU" altLang="ru-RU" sz="4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altLang="ru-RU" sz="4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endParaRPr lang="ru-RU" altLang="ru-RU" sz="5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lnSpc>
                <a:spcPct val="114000"/>
              </a:lnSpc>
              <a:buFont typeface="+mj-lt"/>
              <a:buAutoNum type="arabicParenR"/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altLang="ru-RU" sz="4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-12 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   </a:t>
            </a:r>
            <a:r>
              <a:rPr lang="ru-RU" altLang="ru-RU" sz="4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endParaRPr lang="ru-RU" altLang="ru-RU" sz="5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30609" y="2636912"/>
            <a:ext cx="1440160" cy="864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altLang="ru-RU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27081" y="4437112"/>
            <a:ext cx="1440160" cy="960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altLang="ru-RU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altLang="ru-RU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30609" y="5397630"/>
            <a:ext cx="1440160" cy="960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altLang="ru-RU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altLang="ru-RU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30609" y="1124744"/>
            <a:ext cx="1440160" cy="864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altLang="ru-RU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-12</a:t>
            </a:r>
            <a:endParaRPr lang="ru-RU" altLang="ru-RU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66980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240" cy="547260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(+14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 + (+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6)=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marL="0" lvl="0" indent="0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(- 18) + (-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20) =</a:t>
            </a:r>
          </a:p>
          <a:p>
            <a:pPr marL="0" lvl="0" indent="0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(+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75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) + (- 45) = 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(- 18) + (+ 12) =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indent="0">
              <a:buNone/>
            </a:pPr>
            <a:r>
              <a:rPr lang="ru-RU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11960" y="260648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Сложение</a:t>
            </a:r>
            <a:endParaRPr lang="ru-RU" sz="4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5936" y="988353"/>
            <a:ext cx="5107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двух положительных чисел</a:t>
            </a:r>
            <a:endParaRPr lang="ru-RU" sz="2800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6543" y="2450549"/>
            <a:ext cx="5185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двух отрицательных чисел</a:t>
            </a:r>
            <a:endParaRPr lang="ru-RU" sz="2800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39563" y="3545420"/>
            <a:ext cx="4546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положительного и отрицательного числа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15511" y="4987169"/>
            <a:ext cx="4546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положительного и отрицательного числа</a:t>
            </a:r>
          </a:p>
        </p:txBody>
      </p:sp>
    </p:spTree>
    <p:extLst>
      <p:ext uri="{BB962C8B-B14F-4D97-AF65-F5344CB8AC3E}">
        <p14:creationId xmlns:p14="http://schemas.microsoft.com/office/powerpoint/2010/main" val="176297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46450"/>
          </a:xfrm>
        </p:spPr>
        <p:txBody>
          <a:bodyPr>
            <a:normAutofit/>
          </a:bodyPr>
          <a:lstStyle/>
          <a:p>
            <a:r>
              <a:rPr lang="ru-RU" altLang="ru-RU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урока:</a:t>
            </a:r>
            <a:br>
              <a:rPr lang="ru-RU" altLang="ru-RU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5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Сложение целых чисел</a:t>
            </a: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8072438" y="6072188"/>
            <a:ext cx="357187" cy="28575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6" name="Рисунок 4" descr="writingonbook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285750"/>
            <a:ext cx="2000250" cy="187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065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240" cy="547260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(+14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 + (+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6)=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marL="0" lvl="0" indent="0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(- 18) + (-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20) =</a:t>
            </a:r>
          </a:p>
          <a:p>
            <a:pPr marL="0" lvl="0" indent="0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(+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75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) + (- 45) = 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(- 18) + (+ 12) =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indent="0">
              <a:buNone/>
            </a:pPr>
            <a:r>
              <a:rPr lang="ru-RU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11960" y="260648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Сложение</a:t>
            </a:r>
            <a:endParaRPr lang="ru-RU" sz="4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5936" y="988353"/>
            <a:ext cx="5107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двух положительных чисел</a:t>
            </a:r>
            <a:endParaRPr lang="ru-RU" sz="2800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6543" y="2450549"/>
            <a:ext cx="5185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двух отрицательных чисел</a:t>
            </a:r>
            <a:endParaRPr lang="ru-RU" sz="2800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39563" y="3545420"/>
            <a:ext cx="4546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положительного и отрицательного числа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15511" y="4987169"/>
            <a:ext cx="4546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положительного и отрицательного числа</a:t>
            </a:r>
          </a:p>
        </p:txBody>
      </p:sp>
    </p:spTree>
    <p:extLst>
      <p:ext uri="{BB962C8B-B14F-4D97-AF65-F5344CB8AC3E}">
        <p14:creationId xmlns:p14="http://schemas.microsoft.com/office/powerpoint/2010/main" val="202332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240" cy="547260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(+14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 + (+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6)=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marL="0" lvl="0" indent="0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(- 18) + (-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20) =</a:t>
            </a:r>
          </a:p>
          <a:p>
            <a:pPr marL="0" lvl="0" indent="0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(+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75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) + (- 45) = 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(- 18) + (+ 12) =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indent="0">
              <a:buNone/>
            </a:pPr>
            <a:r>
              <a:rPr lang="ru-RU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07445" y="433828"/>
            <a:ext cx="2791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Сложение</a:t>
            </a:r>
            <a:endParaRPr lang="ru-RU" sz="3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30126" y="1450231"/>
            <a:ext cx="4546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двух  целых чисел с одинаковыми знаками</a:t>
            </a:r>
            <a:endParaRPr lang="ru-RU" sz="3200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6016" y="4114527"/>
            <a:ext cx="39604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3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вух чисел с разными знаками</a:t>
            </a:r>
            <a:endParaRPr lang="ru-RU" sz="3200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4139952" y="980728"/>
            <a:ext cx="457560" cy="2016224"/>
          </a:xfrm>
          <a:prstGeom prst="righ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4173892" y="3645024"/>
            <a:ext cx="457560" cy="2016224"/>
          </a:xfrm>
          <a:prstGeom prst="righ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5118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0"/>
            <a:ext cx="8280920" cy="708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2000" b="1" dirty="0">
                <a:solidFill>
                  <a:srgbClr val="0000FF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На счете мобильного телефона </a:t>
            </a:r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было </a:t>
            </a:r>
            <a:r>
              <a:rPr lang="ru-RU" sz="2000" b="1" dirty="0">
                <a:solidFill>
                  <a:srgbClr val="0000FF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0 рублей</a:t>
            </a:r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.</a:t>
            </a:r>
          </a:p>
          <a:p>
            <a:pPr marL="342900" indent="-342900" eaLnBrk="1" hangingPunct="1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2800" i="1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На счете было 0 руб. На </a:t>
            </a:r>
            <a:r>
              <a:rPr lang="ru-RU" sz="2800" i="1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счет положили </a:t>
            </a:r>
            <a:r>
              <a:rPr lang="ru-RU" sz="2800" i="1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30 </a:t>
            </a:r>
            <a:r>
              <a:rPr lang="ru-RU" sz="2800" i="1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руб</a:t>
            </a:r>
            <a:r>
              <a:rPr lang="ru-RU" sz="2800" i="1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., а </a:t>
            </a:r>
            <a:r>
              <a:rPr lang="ru-RU" sz="2800" i="1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потом ещё 45 руб. Сколько денег на счете?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2800" i="1" dirty="0">
                <a:solidFill>
                  <a:srgbClr val="0000FF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На счете было 0 руб. </a:t>
            </a:r>
            <a:r>
              <a:rPr lang="ru-RU" sz="2800" i="1" dirty="0" smtClean="0">
                <a:solidFill>
                  <a:srgbClr val="0000FF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Со </a:t>
            </a:r>
            <a:r>
              <a:rPr lang="ru-RU" sz="2800" i="1" dirty="0">
                <a:solidFill>
                  <a:srgbClr val="0000FF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счета </a:t>
            </a:r>
            <a:r>
              <a:rPr lang="ru-RU" sz="2800" i="1" dirty="0" smtClean="0">
                <a:solidFill>
                  <a:srgbClr val="0000FF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потратили 80 </a:t>
            </a:r>
            <a:r>
              <a:rPr lang="ru-RU" sz="2800" i="1" dirty="0">
                <a:solidFill>
                  <a:srgbClr val="0000FF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руб., а потом ещё </a:t>
            </a:r>
            <a:r>
              <a:rPr lang="ru-RU" sz="2800" i="1" dirty="0" smtClean="0">
                <a:solidFill>
                  <a:srgbClr val="0000FF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30 </a:t>
            </a:r>
            <a:r>
              <a:rPr lang="ru-RU" sz="2800" i="1" dirty="0">
                <a:solidFill>
                  <a:srgbClr val="0000FF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руб. Сколько денег на счете?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2800" i="1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На счете было 0 руб. На счет положили 50 руб., </a:t>
            </a:r>
            <a:r>
              <a:rPr lang="ru-RU" sz="2800" i="1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а </a:t>
            </a:r>
            <a:r>
              <a:rPr lang="ru-RU" sz="2800" i="1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потратили 35 руб. Сколько денег на счете?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2800" i="1" dirty="0">
                <a:solidFill>
                  <a:srgbClr val="0000FF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На счете было 0 руб. </a:t>
            </a:r>
            <a:r>
              <a:rPr lang="ru-RU" sz="2800" i="1" dirty="0" smtClean="0">
                <a:solidFill>
                  <a:srgbClr val="0000FF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На </a:t>
            </a:r>
            <a:r>
              <a:rPr lang="ru-RU" sz="2800" i="1" dirty="0">
                <a:solidFill>
                  <a:srgbClr val="0000FF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счет положили 14 руб., </a:t>
            </a:r>
            <a:r>
              <a:rPr lang="ru-RU" sz="2800" i="1" dirty="0" smtClean="0">
                <a:solidFill>
                  <a:srgbClr val="0000FF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а </a:t>
            </a:r>
            <a:r>
              <a:rPr lang="ru-RU" sz="2800" i="1" dirty="0">
                <a:solidFill>
                  <a:srgbClr val="0000FF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потратили 36 руб. Сколько денег на счете?</a:t>
            </a:r>
          </a:p>
          <a:p>
            <a:pPr marL="457200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438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134845"/>
              </p:ext>
            </p:extLst>
          </p:nvPr>
        </p:nvGraphicFramePr>
        <p:xfrm>
          <a:off x="263898" y="735067"/>
          <a:ext cx="8556575" cy="476702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650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71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204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39778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</a:t>
                      </a:r>
                      <a:r>
                        <a:rPr lang="ru-RU" sz="3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расход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</a:t>
                      </a:r>
                      <a:r>
                        <a:rPr lang="ru-RU" sz="3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br>
                        <a:rPr lang="ru-RU" sz="3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3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4231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ru-RU" sz="4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4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+ 45</a:t>
                      </a:r>
                      <a:endParaRPr lang="ru-RU" sz="4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4572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(+30)+(+45)=+ 75</a:t>
                      </a:r>
                      <a:endParaRPr lang="ru-RU" sz="3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4231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4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</a:t>
                      </a:r>
                      <a:endParaRPr lang="ru-RU" sz="4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4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</a:t>
                      </a:r>
                      <a:endParaRPr lang="ru-RU" sz="4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(-80)+(-30)=-110</a:t>
                      </a:r>
                      <a:endParaRPr lang="ru-RU" sz="3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4231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+ 50</a:t>
                      </a:r>
                      <a:endParaRPr lang="ru-RU" sz="4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- 35</a:t>
                      </a:r>
                      <a:endParaRPr lang="ru-RU" sz="4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(+50)+(-35)=+ </a:t>
                      </a:r>
                      <a:r>
                        <a:rPr lang="ru-RU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3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4231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+ 14</a:t>
                      </a:r>
                      <a:endParaRPr lang="ru-RU" sz="4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- 36</a:t>
                      </a:r>
                      <a:endParaRPr lang="ru-RU" sz="4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(+14)+(-36)=- </a:t>
                      </a:r>
                      <a:r>
                        <a:rPr lang="ru-RU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3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514255" y="2160920"/>
            <a:ext cx="4342930" cy="8140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29504" y="2952535"/>
            <a:ext cx="4325778" cy="815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40567" y="3768143"/>
            <a:ext cx="4316618" cy="972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22989" y="4639394"/>
            <a:ext cx="4316618" cy="859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/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35814" y="2138454"/>
            <a:ext cx="2158572" cy="871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401214" y="2123440"/>
            <a:ext cx="2088232" cy="871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44655" y="3014837"/>
            <a:ext cx="2140889" cy="8622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322711" y="3016595"/>
            <a:ext cx="2166735" cy="8823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76864" y="3866229"/>
            <a:ext cx="2124350" cy="7731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389907" y="3877080"/>
            <a:ext cx="2139597" cy="7731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56369" y="4628598"/>
            <a:ext cx="2117462" cy="881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386646" y="4617803"/>
            <a:ext cx="2130044" cy="881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57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1867</TotalTime>
  <Words>581</Words>
  <Application>Microsoft Office PowerPoint</Application>
  <PresentationFormat>Экран (4:3)</PresentationFormat>
  <Paragraphs>143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Тема урока:  Сложение целых чисел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Брахмагупта  (7 век.) индийский математик  </vt:lpstr>
      <vt:lpstr>Брахмагупта сформулировал эти правила в  628 году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Фонд Пиратства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Arm-Sleev</dc:creator>
  <cp:lastModifiedBy>Arm-Sleev</cp:lastModifiedBy>
  <cp:revision>119</cp:revision>
  <dcterms:created xsi:type="dcterms:W3CDTF">2019-05-01T12:16:12Z</dcterms:created>
  <dcterms:modified xsi:type="dcterms:W3CDTF">2023-05-24T06:08:02Z</dcterms:modified>
</cp:coreProperties>
</file>