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2"/>
  </p:notesMasterIdLst>
  <p:sldIdLst>
    <p:sldId id="257" r:id="rId2"/>
    <p:sldId id="383" r:id="rId3"/>
    <p:sldId id="339" r:id="rId4"/>
    <p:sldId id="385" r:id="rId5"/>
    <p:sldId id="369" r:id="rId6"/>
    <p:sldId id="386" r:id="rId7"/>
    <p:sldId id="370" r:id="rId8"/>
    <p:sldId id="408" r:id="rId9"/>
    <p:sldId id="409" r:id="rId10"/>
    <p:sldId id="393" r:id="rId11"/>
    <p:sldId id="410" r:id="rId12"/>
    <p:sldId id="412" r:id="rId13"/>
    <p:sldId id="414" r:id="rId14"/>
    <p:sldId id="406" r:id="rId15"/>
    <p:sldId id="420" r:id="rId16"/>
    <p:sldId id="421" r:id="rId17"/>
    <p:sldId id="404" r:id="rId18"/>
    <p:sldId id="405" r:id="rId19"/>
    <p:sldId id="428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D05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08" d="100"/>
          <a:sy n="108" d="100"/>
        </p:scale>
        <p:origin x="-7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2B1C5-6CF4-4EE9-A2E4-4200BB91A48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8D3AA-2AAD-4C51-AFC3-C2A126A56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84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4C7229-E72D-458F-AEB9-293A168F8CE3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8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4C7229-E72D-458F-AEB9-293A168F8CE3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8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4C7229-E72D-458F-AEB9-293A168F8CE3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8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4C7229-E72D-458F-AEB9-293A168F8CE3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84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4C7229-E72D-458F-AEB9-293A168F8CE3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8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0675-48CE-460B-829F-337735CEC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B60D-430B-478F-876E-0579CF98DE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203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0675-48CE-460B-829F-337735CEC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B60D-430B-478F-876E-0579CF98DE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903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0675-48CE-460B-829F-337735CEC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B60D-430B-478F-876E-0579CF98DE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314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0675-48CE-460B-829F-337735CEC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B60D-430B-478F-876E-0579CF98DE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144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0675-48CE-460B-829F-337735CEC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B60D-430B-478F-876E-0579CF98DE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670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0675-48CE-460B-829F-337735CEC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B60D-430B-478F-876E-0579CF98DE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398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0675-48CE-460B-829F-337735CEC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B60D-430B-478F-876E-0579CF98DE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27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0675-48CE-460B-829F-337735CEC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B60D-430B-478F-876E-0579CF98DE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373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0675-48CE-460B-829F-337735CEC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B60D-430B-478F-876E-0579CF98DE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385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0675-48CE-460B-829F-337735CEC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B60D-430B-478F-876E-0579CF98DE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628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0675-48CE-460B-829F-337735CEC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B60D-430B-478F-876E-0579CF98DE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963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0675-48CE-460B-829F-337735CEC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B60D-430B-478F-876E-0579CF98DE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4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51520" y="1268760"/>
            <a:ext cx="8424936" cy="4508549"/>
          </a:xfrm>
        </p:spPr>
        <p:txBody>
          <a:bodyPr>
            <a:normAutofit/>
          </a:bodyPr>
          <a:lstStyle/>
          <a:p>
            <a:pPr marL="539750" indent="-53975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«Математике должно учить еще с той целью, чтобы познания здесь приобретаемые, были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достаточными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обыкновенных потребностей жизни»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953700" y="5517232"/>
            <a:ext cx="3722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Н.И.Лобачевский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http://www.wiki.vladimir.i-edu.ru/images/1/1f/Ucheniki_w450_h46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454008" cy="1512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66944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39"/>
            <a:ext cx="7776863" cy="443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4371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62177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Задание </a:t>
            </a:r>
            <a:r>
              <a:rPr lang="ru-RU" sz="2400" b="1" dirty="0" smtClean="0">
                <a:solidFill>
                  <a:srgbClr val="0000FF"/>
                </a:solidFill>
              </a:rPr>
              <a:t>2: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 smtClean="0"/>
              <a:t>Найдите расстояние  </a:t>
            </a:r>
            <a:r>
              <a:rPr lang="ru-RU" sz="2400" dirty="0"/>
              <a:t>от </a:t>
            </a:r>
            <a:r>
              <a:rPr lang="ru-RU" sz="2400" b="1" dirty="0"/>
              <a:t>гаража</a:t>
            </a:r>
            <a:r>
              <a:rPr lang="ru-RU" sz="2400" dirty="0"/>
              <a:t> до </a:t>
            </a:r>
            <a:r>
              <a:rPr lang="ru-RU" sz="2400" b="1" dirty="0" smtClean="0"/>
              <a:t>бани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(расстояние между двумя ближайшими точками по прямой)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метрах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35730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Гараж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7456" y="32756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Баня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236" y="22237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FF"/>
                </a:solidFill>
              </a:rPr>
              <a:t>С</a:t>
            </a:r>
            <a:r>
              <a:rPr lang="ru-RU" dirty="0" smtClean="0">
                <a:solidFill>
                  <a:srgbClr val="0000FF"/>
                </a:solidFill>
              </a:rPr>
              <a:t>арай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2687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Огород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5486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Теплица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144199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Дом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93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4371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1712" y="3942929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Задание </a:t>
            </a:r>
            <a:r>
              <a:rPr lang="ru-RU" sz="2400" b="1" dirty="0" smtClean="0">
                <a:solidFill>
                  <a:srgbClr val="0000FF"/>
                </a:solidFill>
              </a:rPr>
              <a:t>2: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br>
              <a:rPr lang="ru-RU" sz="2400" dirty="0" smtClean="0">
                <a:solidFill>
                  <a:srgbClr val="0000FF"/>
                </a:solidFill>
              </a:rPr>
            </a:br>
            <a:endParaRPr lang="ru-RU" sz="2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11561" y="188639"/>
            <a:ext cx="6336703" cy="3600401"/>
            <a:chOff x="611560" y="188639"/>
            <a:chExt cx="7776863" cy="44396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39"/>
              <a:ext cx="7776863" cy="443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71600" y="357301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00FF"/>
                  </a:solidFill>
                </a:rPr>
                <a:t>Гараж</a:t>
              </a:r>
              <a:endParaRPr lang="ru-RU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87456" y="3275692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00FF"/>
                  </a:solidFill>
                </a:rPr>
                <a:t>Баня</a:t>
              </a:r>
              <a:endParaRPr lang="ru-RU" dirty="0">
                <a:solidFill>
                  <a:srgbClr val="0000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64236" y="2223785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00FF"/>
                  </a:solidFill>
                </a:rPr>
                <a:t>С</a:t>
              </a:r>
              <a:r>
                <a:rPr lang="ru-RU" dirty="0" smtClean="0">
                  <a:solidFill>
                    <a:srgbClr val="0000FF"/>
                  </a:solidFill>
                </a:rPr>
                <a:t>арай</a:t>
              </a:r>
              <a:endParaRPr lang="ru-RU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71599" y="1268761"/>
              <a:ext cx="1319054" cy="455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00FF"/>
                  </a:solidFill>
                </a:rPr>
                <a:t>Огород</a:t>
              </a:r>
              <a:endParaRPr lang="ru-RU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1640" y="548680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00FF"/>
                  </a:solidFill>
                </a:rPr>
                <a:t>Теплица</a:t>
              </a:r>
              <a:endParaRPr lang="ru-RU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47864" y="1441994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00FF"/>
                  </a:solidFill>
                </a:rPr>
                <a:t>Дом</a:t>
              </a:r>
              <a:endParaRPr lang="ru-RU" dirty="0">
                <a:solidFill>
                  <a:srgbClr val="0000FF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88951" y="462686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Ответ:  8 кл.* 2 м = 16 м </a:t>
            </a:r>
            <a:endParaRPr lang="ru-RU" sz="48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023927" y="2676140"/>
            <a:ext cx="215363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631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39"/>
            <a:ext cx="7776863" cy="443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4371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62177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Задание 3</a:t>
            </a:r>
            <a:r>
              <a:rPr lang="ru-RU" sz="2400" b="1" dirty="0" smtClean="0">
                <a:solidFill>
                  <a:srgbClr val="0000FF"/>
                </a:solidFill>
              </a:rPr>
              <a:t>: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 smtClean="0"/>
              <a:t>Найдите </a:t>
            </a:r>
            <a:r>
              <a:rPr lang="ru-RU" sz="2400" dirty="0"/>
              <a:t>расстояние от теплицы до бани (расстояние между двумя ближайшими точками по прямой) в метрах.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35730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Гараж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7456" y="32756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Баня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236" y="23790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FF"/>
                </a:solidFill>
              </a:rPr>
              <a:t>С</a:t>
            </a:r>
            <a:r>
              <a:rPr lang="ru-RU" dirty="0" smtClean="0">
                <a:solidFill>
                  <a:srgbClr val="0000FF"/>
                </a:solidFill>
              </a:rPr>
              <a:t>арай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2687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Огород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5486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Теплица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144199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Дом</a:t>
            </a:r>
            <a:endParaRPr lang="ru-RU" dirty="0">
              <a:solidFill>
                <a:srgbClr val="0000FF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339752" y="918012"/>
            <a:ext cx="2664296" cy="200693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73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4371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43631" y="3428999"/>
            <a:ext cx="421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Задание 3</a:t>
            </a:r>
            <a:r>
              <a:rPr lang="ru-RU" sz="2400" b="1" dirty="0" smtClean="0">
                <a:solidFill>
                  <a:srgbClr val="0000FF"/>
                </a:solidFill>
              </a:rPr>
              <a:t>: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endParaRPr lang="ru-RU" sz="24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642636" y="194398"/>
            <a:ext cx="5873580" cy="3286835"/>
            <a:chOff x="642636" y="194398"/>
            <a:chExt cx="7745788" cy="44273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36" y="194398"/>
              <a:ext cx="7745788" cy="4427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2339752" y="918012"/>
              <a:ext cx="0" cy="200693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Группа 21"/>
            <p:cNvGrpSpPr/>
            <p:nvPr/>
          </p:nvGrpSpPr>
          <p:grpSpPr>
            <a:xfrm>
              <a:off x="971600" y="548680"/>
              <a:ext cx="4995976" cy="3393668"/>
              <a:chOff x="971600" y="548680"/>
              <a:chExt cx="4995976" cy="3393668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971600" y="3573016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0000FF"/>
                    </a:solidFill>
                  </a:rPr>
                  <a:t>Гараж</a:t>
                </a:r>
                <a:endParaRPr lang="ru-RU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887456" y="327569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0000FF"/>
                    </a:solidFill>
                  </a:rPr>
                  <a:t>Баня</a:t>
                </a:r>
                <a:endParaRPr lang="ru-RU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64236" y="2379040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0000FF"/>
                    </a:solidFill>
                  </a:rPr>
                  <a:t>С</a:t>
                </a:r>
                <a:r>
                  <a:rPr lang="ru-RU" dirty="0" smtClean="0">
                    <a:solidFill>
                      <a:srgbClr val="0000FF"/>
                    </a:solidFill>
                  </a:rPr>
                  <a:t>арай</a:t>
                </a:r>
                <a:endParaRPr lang="ru-RU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71600" y="1268760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0000FF"/>
                    </a:solidFill>
                  </a:rPr>
                  <a:t>Огород</a:t>
                </a:r>
                <a:endParaRPr lang="ru-RU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31640" y="548680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0000FF"/>
                    </a:solidFill>
                  </a:rPr>
                  <a:t>Теплица</a:t>
                </a:r>
                <a:endParaRPr lang="ru-RU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347864" y="1441994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0000FF"/>
                    </a:solidFill>
                  </a:rPr>
                  <a:t>Дом</a:t>
                </a:r>
                <a:endParaRPr lang="ru-RU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2339752" y="918012"/>
                <a:ext cx="2664296" cy="200693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339752" y="2924944"/>
                <a:ext cx="2664296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/>
          <p:cNvSpPr txBox="1"/>
          <p:nvPr/>
        </p:nvSpPr>
        <p:spPr>
          <a:xfrm>
            <a:off x="287523" y="4144724"/>
            <a:ext cx="8496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Ответ:</a:t>
            </a:r>
            <a:r>
              <a:rPr lang="ru-RU" sz="2400" b="1" dirty="0" smtClean="0"/>
              <a:t> </a:t>
            </a:r>
            <a:r>
              <a:rPr lang="ru-RU" sz="4000" b="1" dirty="0" smtClean="0"/>
              <a:t>20м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7912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19"/>
          <p:cNvSpPr>
            <a:spLocks noGrp="1" noChangeArrowheads="1" noChangeShapeType="1" noTextEdit="1"/>
          </p:cNvSpPr>
          <p:nvPr/>
        </p:nvSpPr>
        <p:spPr bwMode="auto">
          <a:xfrm>
            <a:off x="1785937" y="188640"/>
            <a:ext cx="6643687" cy="69497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fromWordArt="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  <a:cs typeface="Arial" charset="0"/>
              </a:rPr>
              <a:t>Физкультминутка</a:t>
            </a:r>
          </a:p>
        </p:txBody>
      </p:sp>
      <p:pic>
        <p:nvPicPr>
          <p:cNvPr id="12294" name="Picture 11" descr="4001f223d0aea1b8e6a3831c780fbaa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496082" cy="126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7544" y="903721"/>
            <a:ext cx="8336842" cy="570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/>
              <a:t>1.Сожмите</a:t>
            </a:r>
            <a:r>
              <a:rPr lang="ru-RU" sz="2800" b="1" dirty="0"/>
              <a:t>  кисть  столько  раз,  сколько  равна 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площадь</a:t>
            </a:r>
            <a:r>
              <a:rPr lang="ru-RU" sz="2800" b="1" dirty="0"/>
              <a:t>  </a:t>
            </a:r>
            <a:r>
              <a:rPr lang="ru-RU" sz="2800" b="1" dirty="0" smtClean="0"/>
              <a:t>прямоугольника</a:t>
            </a:r>
            <a:r>
              <a:rPr lang="ru-RU" sz="2800" b="1" dirty="0"/>
              <a:t>  со  сторонами  </a:t>
            </a:r>
            <a:r>
              <a:rPr lang="ru-RU" sz="2800" b="1" dirty="0" smtClean="0"/>
              <a:t>1 см</a:t>
            </a:r>
            <a:r>
              <a:rPr lang="ru-RU" sz="2800" b="1" dirty="0"/>
              <a:t>,  </a:t>
            </a:r>
            <a:r>
              <a:rPr lang="ru-RU" sz="2800" b="1" dirty="0" smtClean="0"/>
              <a:t>3 </a:t>
            </a:r>
            <a:r>
              <a:rPr lang="ru-RU" sz="2800" b="1" dirty="0"/>
              <a:t>см. </a:t>
            </a:r>
            <a:r>
              <a:rPr lang="ru-RU" sz="2800" b="1" dirty="0" smtClean="0"/>
              <a:t>    </a:t>
            </a:r>
          </a:p>
          <a:p>
            <a:pPr marL="0" indent="0">
              <a:buNone/>
            </a:pPr>
            <a:r>
              <a:rPr lang="ru-RU" sz="2800" dirty="0" smtClean="0"/>
              <a:t>       </a:t>
            </a:r>
            <a:r>
              <a:rPr lang="ru-RU" sz="2800" b="1" dirty="0" smtClean="0">
                <a:solidFill>
                  <a:srgbClr val="0000FF"/>
                </a:solidFill>
              </a:rPr>
              <a:t>Ответ</a:t>
            </a:r>
            <a:r>
              <a:rPr lang="ru-RU" sz="2800" b="1" dirty="0">
                <a:solidFill>
                  <a:srgbClr val="0000FF"/>
                </a:solidFill>
              </a:rPr>
              <a:t>: </a:t>
            </a:r>
            <a:r>
              <a:rPr lang="ru-RU" sz="2800" b="1" dirty="0" smtClean="0">
                <a:solidFill>
                  <a:srgbClr val="0000FF"/>
                </a:solidFill>
              </a:rPr>
              <a:t>3 раза.</a:t>
            </a:r>
          </a:p>
          <a:p>
            <a:pPr marL="0" indent="0">
              <a:buNone/>
            </a:pPr>
            <a:r>
              <a:rPr lang="ru-RU" sz="2800" b="1" dirty="0" smtClean="0"/>
              <a:t>2</a:t>
            </a:r>
            <a:r>
              <a:rPr lang="ru-RU" sz="2800" b="1" dirty="0"/>
              <a:t>. </a:t>
            </a:r>
            <a:r>
              <a:rPr lang="ru-RU" sz="2800" b="1" dirty="0" smtClean="0"/>
              <a:t>Сделайте вращение </a:t>
            </a:r>
            <a:r>
              <a:rPr lang="ru-RU" sz="2800" b="1" dirty="0"/>
              <a:t>туловищем столько раз, сколько равен периметр  </a:t>
            </a:r>
            <a:r>
              <a:rPr lang="ru-RU" sz="2800" b="1" dirty="0" smtClean="0"/>
              <a:t>прямоугольника со сторонами  1см и 2 см. </a:t>
            </a:r>
            <a:r>
              <a:rPr lang="ru-RU" sz="2800" b="1" dirty="0"/>
              <a:t> </a:t>
            </a:r>
            <a:r>
              <a:rPr lang="ru-RU" sz="2800" b="1" dirty="0" smtClean="0"/>
              <a:t>                      </a:t>
            </a:r>
          </a:p>
          <a:p>
            <a:pPr marL="0" indent="0">
              <a:buNone/>
            </a:pPr>
            <a:r>
              <a:rPr lang="ru-RU" sz="2800" dirty="0" smtClean="0"/>
              <a:t>       </a:t>
            </a:r>
            <a:r>
              <a:rPr lang="ru-RU" sz="2800" b="1" dirty="0" smtClean="0">
                <a:solidFill>
                  <a:srgbClr val="0000FF"/>
                </a:solidFill>
              </a:rPr>
              <a:t>Ответ</a:t>
            </a:r>
            <a:r>
              <a:rPr lang="ru-RU" sz="2800" b="1" dirty="0">
                <a:solidFill>
                  <a:srgbClr val="0000FF"/>
                </a:solidFill>
              </a:rPr>
              <a:t>: 6 </a:t>
            </a:r>
            <a:r>
              <a:rPr lang="ru-RU" sz="2800" b="1" dirty="0" smtClean="0">
                <a:solidFill>
                  <a:srgbClr val="0000FF"/>
                </a:solidFill>
              </a:rPr>
              <a:t>раз</a:t>
            </a:r>
          </a:p>
          <a:p>
            <a:pPr marL="0" indent="0">
              <a:buNone/>
            </a:pPr>
            <a:r>
              <a:rPr lang="ru-RU" sz="2800" b="1" dirty="0" smtClean="0"/>
              <a:t>3.Присядьте</a:t>
            </a:r>
            <a:r>
              <a:rPr lang="ru-RU" sz="2800" b="1" dirty="0"/>
              <a:t>  столько  раз,  </a:t>
            </a:r>
            <a:r>
              <a:rPr lang="ru-RU" sz="2800" b="1" dirty="0" smtClean="0"/>
              <a:t>чему</a:t>
            </a:r>
            <a:r>
              <a:rPr lang="ru-RU" sz="2800" b="1" dirty="0"/>
              <a:t>  будет  </a:t>
            </a:r>
            <a:r>
              <a:rPr lang="ru-RU" sz="2800" b="1" dirty="0" smtClean="0"/>
              <a:t>равен</a:t>
            </a:r>
            <a:r>
              <a:rPr lang="ru-RU" sz="2800" b="1" dirty="0"/>
              <a:t> 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периметр</a:t>
            </a:r>
            <a:r>
              <a:rPr lang="ru-RU" sz="2800" b="1" dirty="0"/>
              <a:t> </a:t>
            </a:r>
            <a:r>
              <a:rPr lang="ru-RU" sz="2800" b="1" dirty="0" smtClean="0"/>
              <a:t> </a:t>
            </a:r>
            <a:r>
              <a:rPr lang="ru-RU" sz="2800" b="1" dirty="0"/>
              <a:t>квадрата  со  </a:t>
            </a:r>
            <a:r>
              <a:rPr lang="ru-RU" sz="2800" b="1" dirty="0" smtClean="0"/>
              <a:t>стороной</a:t>
            </a:r>
            <a:r>
              <a:rPr lang="ru-RU" sz="2800" b="1" dirty="0"/>
              <a:t>  </a:t>
            </a:r>
            <a:r>
              <a:rPr lang="ru-RU" sz="2800" b="1" dirty="0" smtClean="0"/>
              <a:t>1 см.</a:t>
            </a:r>
            <a:r>
              <a:rPr lang="ru-RU" sz="2800" b="1" dirty="0"/>
              <a:t> </a:t>
            </a:r>
            <a:r>
              <a:rPr lang="ru-RU" sz="2800" dirty="0" smtClean="0"/>
              <a:t>                                  </a:t>
            </a:r>
          </a:p>
          <a:p>
            <a:pPr marL="0" indent="0">
              <a:buNone/>
            </a:pPr>
            <a:r>
              <a:rPr lang="ru-RU" sz="2800" dirty="0" smtClean="0"/>
              <a:t>           </a:t>
            </a:r>
            <a:r>
              <a:rPr lang="ru-RU" sz="2800" b="1" dirty="0" smtClean="0">
                <a:solidFill>
                  <a:srgbClr val="0000FF"/>
                </a:solidFill>
              </a:rPr>
              <a:t>Ответ</a:t>
            </a:r>
            <a:r>
              <a:rPr lang="ru-RU" sz="2800" b="1" dirty="0">
                <a:solidFill>
                  <a:srgbClr val="0000FF"/>
                </a:solidFill>
              </a:rPr>
              <a:t>: </a:t>
            </a:r>
            <a:r>
              <a:rPr lang="ru-RU" sz="2800" b="1" dirty="0" smtClean="0">
                <a:solidFill>
                  <a:srgbClr val="0000FF"/>
                </a:solidFill>
              </a:rPr>
              <a:t>4 раза</a:t>
            </a:r>
            <a:endParaRPr lang="ru-RU" sz="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A2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42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39"/>
            <a:ext cx="7776863" cy="443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4371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62177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Задание </a:t>
            </a:r>
            <a:r>
              <a:rPr lang="ru-RU" sz="2400" b="1" dirty="0" smtClean="0">
                <a:solidFill>
                  <a:srgbClr val="0000FF"/>
                </a:solidFill>
              </a:rPr>
              <a:t>4: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/>
              <a:t>Плитки для садовых дорожек продаются в упаковках по 10  штук. Сколько упаковок плиток </a:t>
            </a:r>
            <a:r>
              <a:rPr lang="ru-RU" sz="2400" dirty="0" smtClean="0"/>
              <a:t>понадобится, </a:t>
            </a:r>
            <a:r>
              <a:rPr lang="ru-RU" sz="2400" dirty="0"/>
              <a:t>чтобы выложить все дорожки и площадку между баней и гаражом?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35730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Гараж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7456" y="32756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Баня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236" y="23790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FF"/>
                </a:solidFill>
              </a:rPr>
              <a:t>С</a:t>
            </a:r>
            <a:r>
              <a:rPr lang="ru-RU" dirty="0" smtClean="0">
                <a:solidFill>
                  <a:srgbClr val="0000FF"/>
                </a:solidFill>
              </a:rPr>
              <a:t>арай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2687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Огород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5486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Теплица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144199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Дом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66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39"/>
            <a:ext cx="7776863" cy="443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4371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62177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Задание </a:t>
            </a:r>
            <a:r>
              <a:rPr lang="ru-RU" sz="2400" b="1" dirty="0" smtClean="0">
                <a:solidFill>
                  <a:srgbClr val="0000FF"/>
                </a:solidFill>
              </a:rPr>
              <a:t>4: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35730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Гараж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7456" y="32756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Баня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236" y="23790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FF"/>
                </a:solidFill>
              </a:rPr>
              <a:t>С</a:t>
            </a:r>
            <a:r>
              <a:rPr lang="ru-RU" dirty="0" smtClean="0">
                <a:solidFill>
                  <a:srgbClr val="0000FF"/>
                </a:solidFill>
              </a:rPr>
              <a:t>арай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2687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Огород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5486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Теплица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144199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Дом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86508" y="5127575"/>
            <a:ext cx="6259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00FF"/>
                </a:solidFill>
              </a:rPr>
              <a:t>Ответ:</a:t>
            </a:r>
            <a:r>
              <a:rPr lang="ru-RU" sz="4800" dirty="0" smtClean="0">
                <a:solidFill>
                  <a:srgbClr val="0000FF"/>
                </a:solidFill>
              </a:rPr>
              <a:t> </a:t>
            </a:r>
            <a:r>
              <a:rPr lang="ru-RU" sz="4800" dirty="0" smtClean="0">
                <a:solidFill>
                  <a:prstClr val="black"/>
                </a:solidFill>
              </a:rPr>
              <a:t>9 упаковок</a:t>
            </a:r>
            <a:endParaRPr lang="ru-RU" sz="4800" baseline="30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05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4371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0466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00FF"/>
                </a:solidFill>
              </a:rPr>
              <a:t>Задание 5: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/>
              <a:t>Выполните задание, используя результат предыдущей </a:t>
            </a:r>
            <a:r>
              <a:rPr lang="ru-RU" sz="2400" dirty="0" smtClean="0"/>
              <a:t>задачи </a:t>
            </a:r>
            <a:r>
              <a:rPr lang="ru-RU" sz="2400" dirty="0" smtClean="0">
                <a:solidFill>
                  <a:srgbClr val="0000FF"/>
                </a:solidFill>
              </a:rPr>
              <a:t>(9 упаковок)</a:t>
            </a:r>
            <a:r>
              <a:rPr lang="ru-RU" sz="2400" dirty="0" smtClean="0"/>
              <a:t>. 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/>
              <a:t>В каком магазине выгоднее </a:t>
            </a:r>
            <a:r>
              <a:rPr lang="ru-RU" sz="2400" dirty="0"/>
              <a:t>купить тротуарную плитку?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534139"/>
              </p:ext>
            </p:extLst>
          </p:nvPr>
        </p:nvGraphicFramePr>
        <p:xfrm>
          <a:off x="541856" y="1916832"/>
          <a:ext cx="8206608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367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85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73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11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32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№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Магазин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Стоимость одной упаковки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Стоимость доставки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Специальные условия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«Стройматериалы»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1500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400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Доставка бесплатно, если стоимость заказа превышает 12000    руб.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«Стройград»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1300 руб.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600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Доставка со скидкой  50%, если стоимость заказа превышает 10000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Стройдом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1400 руб.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500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Доставка со скидкой  40%, если стоимость заказа превышает 15000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987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4371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046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Задание 5: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714512"/>
              </p:ext>
            </p:extLst>
          </p:nvPr>
        </p:nvGraphicFramePr>
        <p:xfrm>
          <a:off x="323528" y="1196752"/>
          <a:ext cx="8424937" cy="3566160"/>
        </p:xfrm>
        <a:graphic>
          <a:graphicData uri="http://schemas.openxmlformats.org/drawingml/2006/table">
            <a:tbl>
              <a:tblPr firstRow="1" firstCol="1" bandRow="1"/>
              <a:tblGrid>
                <a:gridCol w="432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0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39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16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310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155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№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Магазин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Стоимость одной упаковки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Стоимость доставки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Специальные условия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effectLst/>
                          <a:latin typeface="Bookman Old Style"/>
                          <a:ea typeface="Times New Roman"/>
                          <a:cs typeface="Bookman Old Style"/>
                        </a:rPr>
                        <a:t>Общая сумма</a:t>
                      </a:r>
                      <a:endParaRPr lang="ru-RU" sz="1800" b="1" dirty="0">
                        <a:solidFill>
                          <a:srgbClr val="0000FF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«Стройматериалы»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1500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400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Доставка бесплатно, если стоимость заказа превышает 12000    руб.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effectLst/>
                          <a:latin typeface="Bookman Old Style"/>
                          <a:ea typeface="Times New Roman"/>
                          <a:cs typeface="Bookman Old Style"/>
                        </a:rPr>
                        <a:t>13500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/>
                          <a:cs typeface="Bookman Old Style"/>
                        </a:rPr>
                        <a:t>руб.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«Стройград»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1300 руб.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600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Доставка со скидкой  50%, если стоимость заказа превышает 10000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effectLst/>
                          <a:latin typeface="Bookman Old Style"/>
                          <a:ea typeface="Times New Roman"/>
                          <a:cs typeface="Bookman Old Style"/>
                        </a:rPr>
                        <a:t>12000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/>
                          <a:cs typeface="Bookman Old Style"/>
                        </a:rPr>
                        <a:t>руб.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Стройдом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1400 руб.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500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Доставка со скидкой  40%, если стоимость заказа превышает 15000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effectLst/>
                          <a:latin typeface="Bookman Old Style"/>
                          <a:ea typeface="Times New Roman"/>
                          <a:cs typeface="Bookman Old Style"/>
                        </a:rPr>
                        <a:t>13100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/>
                          <a:cs typeface="Bookman Old Style"/>
                        </a:rPr>
                        <a:t>руб.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972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985239"/>
              </p:ext>
            </p:extLst>
          </p:nvPr>
        </p:nvGraphicFramePr>
        <p:xfrm>
          <a:off x="611560" y="1397000"/>
          <a:ext cx="7992888" cy="3048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471833839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1352670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effectLst/>
                        </a:rPr>
                        <a:t>Вариант </a:t>
                      </a:r>
                      <a:r>
                        <a:rPr lang="en-US" sz="2000" kern="1200" dirty="0" smtClean="0">
                          <a:effectLst/>
                        </a:rPr>
                        <a:t>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effectLst/>
                        </a:rPr>
                        <a:t>Вариант </a:t>
                      </a:r>
                      <a:r>
                        <a:rPr lang="en-US" sz="2000" kern="1200" dirty="0" smtClean="0">
                          <a:effectLst/>
                        </a:rPr>
                        <a:t>II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543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6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36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 м</a:t>
                      </a:r>
                      <a:endParaRPr lang="ru-RU" sz="36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40 м</a:t>
                      </a:r>
                      <a:endParaRPr lang="ru-RU" sz="360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9307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6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36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 м</a:t>
                      </a:r>
                      <a:r>
                        <a:rPr lang="ru-RU" sz="3600" kern="1200" baseline="300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36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6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36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√72</a:t>
                      </a:r>
                      <a:endParaRPr lang="ru-RU" sz="36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777554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99792" y="692696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69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96944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altLang="ru-RU" sz="3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урока:</a:t>
            </a:r>
            <a:r>
              <a:rPr lang="ru-RU" altLang="ru-RU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</a:t>
            </a:r>
            <a:br>
              <a:rPr lang="ru-RU" alt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6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практико</a:t>
            </a:r>
            <a:r>
              <a:rPr lang="ru-RU" alt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ориентированных </a:t>
            </a:r>
            <a:br>
              <a:rPr lang="ru-RU" alt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</a:t>
            </a:r>
          </a:p>
        </p:txBody>
      </p:sp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072438" y="6072188"/>
            <a:ext cx="357187" cy="2857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6" name="Рисунок 4" descr="writingonbook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9" y="285750"/>
            <a:ext cx="1000125" cy="9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485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e1fb996251761703e4d9600d60253f0.gif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4565578"/>
            <a:ext cx="2989566" cy="201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57356" y="642918"/>
            <a:ext cx="56669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</a:t>
            </a:r>
          </a:p>
          <a:p>
            <a:pPr algn="ctr"/>
            <a:r>
              <a:rPr lang="ru-RU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</a:t>
            </a:r>
          </a:p>
          <a:p>
            <a:pPr algn="ctr"/>
            <a:r>
              <a:rPr lang="ru-RU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урок!</a:t>
            </a:r>
          </a:p>
        </p:txBody>
      </p:sp>
    </p:spTree>
    <p:extLst>
      <p:ext uri="{BB962C8B-B14F-4D97-AF65-F5344CB8AC3E}">
        <p14:creationId xmlns:p14="http://schemas.microsoft.com/office/powerpoint/2010/main" val="530864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50357" y="620688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95536" y="2852936"/>
            <a:ext cx="852085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имеет размеры </a:t>
            </a:r>
            <a:endParaRPr lang="ru-RU" altLang="ru-RU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alt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alt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см. </a:t>
            </a:r>
            <a:endParaRPr lang="ru-RU" altLang="ru-RU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alt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площадь в 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квадратных метрах </a:t>
            </a:r>
            <a:endParaRPr lang="ru-RU" altLang="ru-RU" sz="3200" dirty="0"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9936"/>
            <a:ext cx="2539176" cy="223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4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50357" y="620688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40012" y="2708920"/>
            <a:ext cx="85208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одной клетки 0,5 м. Какова длина отрезка </a:t>
            </a:r>
            <a:endParaRPr lang="ru-RU" altLang="ru-RU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длиной </a:t>
            </a:r>
            <a:r>
              <a:rPr lang="ru-RU" alt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клеток? </a:t>
            </a:r>
            <a:endParaRPr lang="ru-RU" altLang="ru-RU" sz="3200" dirty="0">
              <a:solidFill>
                <a:srgbClr val="0000FF"/>
              </a:solidFill>
            </a:endParaRPr>
          </a:p>
        </p:txBody>
      </p:sp>
      <p:sp>
        <p:nvSpPr>
          <p:cNvPr id="2" name="AutoShape 2" descr="Простейшие расстояния на плоскости — что это, определение и ответ"/>
          <p:cNvSpPr>
            <a:spLocks noChangeAspect="1" noChangeArrowheads="1"/>
          </p:cNvSpPr>
          <p:nvPr/>
        </p:nvSpPr>
        <p:spPr bwMode="auto">
          <a:xfrm>
            <a:off x="155575" y="-822325"/>
            <a:ext cx="1847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ростейшие расстояния на плоскости — что это, определение и отв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619672" y="523825"/>
            <a:ext cx="3744416" cy="2164723"/>
            <a:chOff x="1619672" y="523825"/>
            <a:chExt cx="3744416" cy="2164723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925"/>
            <a:stretch/>
          </p:blipFill>
          <p:spPr bwMode="auto">
            <a:xfrm>
              <a:off x="1619672" y="523825"/>
              <a:ext cx="3744416" cy="2164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Левая фигурная скобка 3"/>
            <p:cNvSpPr/>
            <p:nvPr/>
          </p:nvSpPr>
          <p:spPr>
            <a:xfrm rot="16200000">
              <a:off x="3272076" y="892128"/>
              <a:ext cx="468052" cy="218868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" name="Прямая соединительная линия 6"/>
          <p:cNvCxnSpPr>
            <a:endCxn id="4" idx="0"/>
          </p:cNvCxnSpPr>
          <p:nvPr/>
        </p:nvCxnSpPr>
        <p:spPr>
          <a:xfrm>
            <a:off x="2411760" y="1606186"/>
            <a:ext cx="1" cy="1462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00441" y="1606186"/>
            <a:ext cx="3" cy="1462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251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50357" y="620688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40013" y="1256566"/>
            <a:ext cx="852085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</a:t>
            </a:r>
            <a:endParaRPr lang="ru-RU" altLang="ru-RU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63:10=</a:t>
            </a:r>
            <a:endParaRPr lang="ru-RU" altLang="ru-RU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94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50357" y="620688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75658" y="2348880"/>
            <a:ext cx="852085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alt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ручек можно купить на 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 </a:t>
            </a:r>
            <a:r>
              <a:rPr lang="ru-RU" alt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рубля, 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цена </a:t>
            </a:r>
            <a:r>
              <a:rPr lang="ru-RU" alt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ручки 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рублей?</a:t>
            </a:r>
            <a:endParaRPr lang="ru-RU" alt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Набор ручек шариковых 10 цветов купить по цене 149 ₽ в интернет-магазине  Kazan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697"/>
            <a:ext cx="2592288" cy="210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63:10=6,3</a:t>
            </a:r>
            <a:r>
              <a:rPr lang="ru-RU" alt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0525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50357" y="620688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23528" y="2276872"/>
            <a:ext cx="852085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 63 человека </a:t>
            </a:r>
            <a:r>
              <a:rPr lang="ru-RU" alt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в спасательные шлюпки, вместимость одной шлюпки 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alt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alt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спасательных шлюпок потребуется?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47667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63:10=6,3</a:t>
            </a:r>
            <a:endParaRPr lang="ru-RU" dirty="0"/>
          </a:p>
        </p:txBody>
      </p:sp>
      <p:pic>
        <p:nvPicPr>
          <p:cNvPr id="1026" name="Picture 2" descr="Выход в море на лодках ЯЛ-6 - ВДЦ «Океан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1" t="18964" r="9380" b="21756"/>
          <a:stretch/>
        </p:blipFill>
        <p:spPr bwMode="auto">
          <a:xfrm>
            <a:off x="4932076" y="260648"/>
            <a:ext cx="3402106" cy="186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273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594"/>
            <a:ext cx="5688632" cy="324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4371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211960" y="17317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Участок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272457"/>
            <a:ext cx="8784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На плане изображено домохозяйство по адресу: с. Ласточкино, ул. Школьная, д. 18 (сторона каждой клетки на плане равна 2 м). </a:t>
            </a:r>
            <a:r>
              <a:rPr lang="ru-RU" sz="2000" b="1" u="sng" dirty="0">
                <a:solidFill>
                  <a:srgbClr val="00B050"/>
                </a:solidFill>
              </a:rPr>
              <a:t>Участок имеет прямоугольную форму.</a:t>
            </a:r>
            <a:r>
              <a:rPr lang="ru-RU" sz="2000" dirty="0"/>
              <a:t> Выезд и въезд осуществляются через единственные ворота. При входе на участок справа от ворот находится </a:t>
            </a:r>
            <a:r>
              <a:rPr lang="ru-RU" sz="2000" b="1" u="sng" dirty="0">
                <a:solidFill>
                  <a:srgbClr val="00B050"/>
                </a:solidFill>
              </a:rPr>
              <a:t>баня</a:t>
            </a:r>
            <a:r>
              <a:rPr lang="ru-RU" sz="2000" dirty="0"/>
              <a:t>, а слева – </a:t>
            </a:r>
            <a:r>
              <a:rPr lang="ru-RU" sz="2000" b="1" u="sng" dirty="0">
                <a:solidFill>
                  <a:srgbClr val="00B050"/>
                </a:solidFill>
              </a:rPr>
              <a:t>гараж</a:t>
            </a:r>
            <a:r>
              <a:rPr lang="ru-RU" sz="2000" dirty="0"/>
              <a:t>. </a:t>
            </a:r>
            <a:r>
              <a:rPr lang="ru-RU" sz="2000" b="1" u="sng" dirty="0">
                <a:solidFill>
                  <a:srgbClr val="00B050"/>
                </a:solidFill>
              </a:rPr>
              <a:t>Жилой дом </a:t>
            </a:r>
            <a:r>
              <a:rPr lang="ru-RU" sz="2000" dirty="0"/>
              <a:t>находится в глубине территории. Помимо гаража, жилого дома и бани, на участке имеется </a:t>
            </a:r>
            <a:r>
              <a:rPr lang="ru-RU" sz="2000" b="1" u="sng" dirty="0">
                <a:solidFill>
                  <a:srgbClr val="00B050"/>
                </a:solidFill>
              </a:rPr>
              <a:t>сарай</a:t>
            </a:r>
            <a:r>
              <a:rPr lang="ru-RU" sz="2000" dirty="0"/>
              <a:t>, расположенный рядом с гаражом, и </a:t>
            </a:r>
            <a:r>
              <a:rPr lang="ru-RU" sz="2000" b="1" u="sng" dirty="0">
                <a:solidFill>
                  <a:srgbClr val="00B050"/>
                </a:solidFill>
              </a:rPr>
              <a:t>теплица</a:t>
            </a:r>
            <a:r>
              <a:rPr lang="ru-RU" sz="2000" dirty="0"/>
              <a:t>, построенная на территории </a:t>
            </a:r>
            <a:r>
              <a:rPr lang="ru-RU" sz="2000" b="1" u="sng" dirty="0">
                <a:solidFill>
                  <a:srgbClr val="00B050"/>
                </a:solidFill>
              </a:rPr>
              <a:t>огорода</a:t>
            </a:r>
            <a:r>
              <a:rPr lang="ru-RU" sz="2000" dirty="0"/>
              <a:t>. Перед жилым домом имеются </a:t>
            </a:r>
            <a:r>
              <a:rPr lang="ru-RU" sz="2000" b="1" u="sng" dirty="0">
                <a:solidFill>
                  <a:srgbClr val="00B050"/>
                </a:solidFill>
              </a:rPr>
              <a:t>яблоневые посадки</a:t>
            </a:r>
            <a:r>
              <a:rPr lang="ru-RU" sz="2000" dirty="0"/>
              <a:t>. Все дорожки внутри участка имеют ширину 1 м и вымощены тротуарной плиткой размером 1 м x 1 м. Между баней и гаражом имеется </a:t>
            </a:r>
            <a:r>
              <a:rPr lang="ru-RU" sz="2000" b="1" u="sng" dirty="0">
                <a:solidFill>
                  <a:srgbClr val="00B050"/>
                </a:solidFill>
              </a:rPr>
              <a:t>площадка,</a:t>
            </a:r>
            <a:r>
              <a:rPr lang="ru-RU" sz="2000" dirty="0"/>
              <a:t> вымощенная плиткой такого же размера. К домохозяйству подведено электричество. Имеется магистральное газоснабжение.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8098" y="404002"/>
            <a:ext cx="3028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«Прежде чем 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решать задачу</a:t>
            </a:r>
            <a:r>
              <a:rPr lang="ru-RU" sz="2400" b="1" dirty="0">
                <a:solidFill>
                  <a:srgbClr val="C00000"/>
                </a:solidFill>
              </a:rPr>
              <a:t> – прочитай условие !»</a:t>
            </a:r>
          </a:p>
          <a:p>
            <a:pPr algn="r"/>
            <a:endParaRPr lang="ru-RU" b="1" dirty="0"/>
          </a:p>
          <a:p>
            <a:pPr algn="r"/>
            <a:r>
              <a:rPr lang="ru-RU" b="1" dirty="0"/>
              <a:t> </a:t>
            </a:r>
            <a:r>
              <a:rPr lang="ru-RU" b="1" dirty="0">
                <a:solidFill>
                  <a:srgbClr val="0000FF"/>
                </a:solidFill>
              </a:rPr>
              <a:t>Жак Адамар</a:t>
            </a:r>
          </a:p>
        </p:txBody>
      </p:sp>
    </p:spTree>
    <p:extLst>
      <p:ext uri="{BB962C8B-B14F-4D97-AF65-F5344CB8AC3E}">
        <p14:creationId xmlns:p14="http://schemas.microsoft.com/office/powerpoint/2010/main" val="409181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9" y="211544"/>
            <a:ext cx="630679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4371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4984" y="371703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Задание 1: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/>
              <a:t>Для объектов, указанных в таблице, определите, какими цифрами они обозначены на плане. Заполните таблицу</a:t>
            </a:r>
            <a:r>
              <a:rPr lang="ru-RU" sz="2000" dirty="0"/>
              <a:t>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599678"/>
              </p:ext>
            </p:extLst>
          </p:nvPr>
        </p:nvGraphicFramePr>
        <p:xfrm>
          <a:off x="1331640" y="5085184"/>
          <a:ext cx="7524837" cy="1023579"/>
        </p:xfrm>
        <a:graphic>
          <a:graphicData uri="http://schemas.openxmlformats.org/drawingml/2006/table">
            <a:tbl>
              <a:tblPr firstRow="1" firstCol="1" bandRow="1"/>
              <a:tblGrid>
                <a:gridCol w="13138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4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78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90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09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09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177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38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Объекты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баня</a:t>
                      </a:r>
                      <a:endParaRPr lang="ru-RU" sz="2000" dirty="0" smtClean="0">
                        <a:solidFill>
                          <a:srgbClr val="0000FF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гараж</a:t>
                      </a:r>
                      <a:endParaRPr lang="ru-RU" sz="2000" dirty="0" smtClean="0">
                        <a:solidFill>
                          <a:srgbClr val="0000FF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effectLst/>
                          <a:latin typeface="Bookman Old Style"/>
                          <a:ea typeface="Times New Roman"/>
                          <a:cs typeface="Bookman Old Style"/>
                        </a:rPr>
                        <a:t>дом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сарай</a:t>
                      </a:r>
                      <a:endParaRPr lang="ru-RU" sz="2000" dirty="0" smtClean="0">
                        <a:solidFill>
                          <a:srgbClr val="0000FF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огород</a:t>
                      </a:r>
                      <a:endParaRPr lang="ru-RU" sz="2000" dirty="0" smtClean="0">
                        <a:solidFill>
                          <a:srgbClr val="0000FF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теплица</a:t>
                      </a:r>
                      <a:endParaRPr lang="ru-RU" sz="2000" dirty="0" smtClean="0">
                        <a:solidFill>
                          <a:srgbClr val="0000FF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7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Bookman Old Style"/>
                        </a:rPr>
                        <a:t>Цифры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16016" y="21154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Участок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5664" y="332656"/>
            <a:ext cx="186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300192" y="283240"/>
            <a:ext cx="263108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/>
              <a:t> </a:t>
            </a:r>
            <a:r>
              <a:rPr lang="ru-RU" sz="2800" b="1" dirty="0">
                <a:solidFill>
                  <a:srgbClr val="C00000"/>
                </a:solidFill>
              </a:rPr>
              <a:t>«Математику нельзя изучать, наблюдая, как это делает сосед»</a:t>
            </a:r>
            <a:r>
              <a:rPr lang="ru-RU" sz="2800" b="1" dirty="0">
                <a:solidFill>
                  <a:srgbClr val="0000FF"/>
                </a:solidFill>
              </a:rPr>
              <a:t> </a:t>
            </a:r>
          </a:p>
          <a:p>
            <a:pPr algn="l"/>
            <a:r>
              <a:rPr lang="ru-RU" sz="2800" b="1" dirty="0">
                <a:solidFill>
                  <a:srgbClr val="0000FF"/>
                </a:solidFill>
              </a:rPr>
              <a:t> </a:t>
            </a:r>
          </a:p>
          <a:p>
            <a:pPr algn="r"/>
            <a:r>
              <a:rPr lang="ru-RU" sz="2800" b="1" dirty="0" err="1">
                <a:solidFill>
                  <a:srgbClr val="0000FF"/>
                </a:solidFill>
              </a:rPr>
              <a:t>Айвен</a:t>
            </a:r>
            <a:r>
              <a:rPr lang="ru-RU" sz="2800" b="1" dirty="0">
                <a:solidFill>
                  <a:srgbClr val="0000FF"/>
                </a:solidFill>
              </a:rPr>
              <a:t> </a:t>
            </a:r>
            <a:r>
              <a:rPr lang="ru-RU" sz="2800" b="1" dirty="0" err="1">
                <a:solidFill>
                  <a:srgbClr val="0000FF"/>
                </a:solidFill>
              </a:rPr>
              <a:t>Нивен</a:t>
            </a:r>
            <a:r>
              <a:rPr lang="ru-RU" sz="2800" b="1" dirty="0"/>
              <a:t> 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68354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3528</TotalTime>
  <Words>583</Words>
  <Application>Microsoft Office PowerPoint</Application>
  <PresentationFormat>Экран (4:3)</PresentationFormat>
  <Paragraphs>149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Тема урока: Решение   практико – ориентированных 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Фонд Пиратства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Arm-Sleev</dc:creator>
  <cp:lastModifiedBy>Arm-Sleev</cp:lastModifiedBy>
  <cp:revision>189</cp:revision>
  <dcterms:created xsi:type="dcterms:W3CDTF">2019-05-01T12:16:12Z</dcterms:created>
  <dcterms:modified xsi:type="dcterms:W3CDTF">2024-04-18T15:40:11Z</dcterms:modified>
</cp:coreProperties>
</file>