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3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1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4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3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8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1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C3880-3E6F-4E9B-8B16-223C5E2EC08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3A31-6B06-43A0-9D3E-517B0F666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0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ruda.ru/sites/default/files/pictures/gimnastika-6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ruda.ru/sites/default/files/pictures/gimnastika-5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ruda.ru/sites/default/files/pictures/gimnastika-1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ruda.ru/sites/default/files/pictures/gimnastika-2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ruda.ru/sites/default/files/pictures/gimnastika-3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ruda.ru/sites/default/files/pictures/gimnastika-4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5520" y="-34395"/>
            <a:ext cx="9239519" cy="68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44540" y="2276872"/>
            <a:ext cx="69319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4400" b="1" dirty="0" smtClean="0">
                <a:latin typeface="Comic Sans MS" pitchFamily="66" charset="0"/>
              </a:rPr>
              <a:t>«</a:t>
            </a:r>
            <a:r>
              <a:rPr lang="ru-RU" sz="4400" b="1" dirty="0" err="1" smtClean="0">
                <a:latin typeface="Comic Sans MS" pitchFamily="66" charset="0"/>
              </a:rPr>
              <a:t>Нейрогимнастика</a:t>
            </a:r>
            <a:r>
              <a:rPr lang="ru-RU" sz="4400" b="1" dirty="0" smtClean="0">
                <a:latin typeface="Comic Sans MS" pitchFamily="66" charset="0"/>
              </a:rPr>
              <a:t> - </a:t>
            </a:r>
            <a:br>
              <a:rPr lang="ru-RU" sz="4400" b="1" dirty="0" smtClean="0">
                <a:latin typeface="Comic Sans MS" pitchFamily="66" charset="0"/>
              </a:rPr>
            </a:br>
            <a:r>
              <a:rPr lang="ru-RU" sz="4400" b="1" dirty="0" smtClean="0">
                <a:latin typeface="Comic Sans MS" pitchFamily="66" charset="0"/>
              </a:rPr>
              <a:t>  просто, </a:t>
            </a:r>
          </a:p>
          <a:p>
            <a:pPr>
              <a:lnSpc>
                <a:spcPct val="125000"/>
              </a:lnSpc>
            </a:pPr>
            <a:r>
              <a:rPr lang="ru-RU" sz="4400" b="1" dirty="0" smtClean="0">
                <a:latin typeface="Comic Sans MS" pitchFamily="66" charset="0"/>
              </a:rPr>
              <a:t>         весело, </a:t>
            </a:r>
          </a:p>
          <a:p>
            <a:pPr>
              <a:lnSpc>
                <a:spcPct val="125000"/>
              </a:lnSpc>
            </a:pPr>
            <a:r>
              <a:rPr lang="ru-RU" sz="4400" b="1" dirty="0" smtClean="0">
                <a:latin typeface="Comic Sans MS" pitchFamily="66" charset="0"/>
              </a:rPr>
              <a:t>                полезно!»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4707" y="1484784"/>
            <a:ext cx="31853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dirty="0" smtClean="0">
                <a:latin typeface="Comic Sans MS" pitchFamily="66" charset="0"/>
              </a:rPr>
              <a:t>МАСТЕР-КЛАСС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6654" y="454501"/>
            <a:ext cx="46196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b="1" dirty="0" smtClean="0">
                <a:latin typeface="Comic Sans MS" pitchFamily="66" charset="0"/>
              </a:rPr>
              <a:t>МКОУ </a:t>
            </a:r>
            <a:r>
              <a:rPr lang="ru-RU" sz="2000" b="1" dirty="0" err="1" smtClean="0">
                <a:latin typeface="Comic Sans MS" pitchFamily="66" charset="0"/>
              </a:rPr>
              <a:t>Бутаковская</a:t>
            </a:r>
            <a:r>
              <a:rPr lang="ru-RU" sz="2000" b="1" dirty="0" smtClean="0">
                <a:latin typeface="Comic Sans MS" pitchFamily="66" charset="0"/>
              </a:rPr>
              <a:t> СОШ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1736" y="5949280"/>
            <a:ext cx="4619621" cy="44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b="1" dirty="0" smtClean="0">
                <a:latin typeface="Comic Sans MS" pitchFamily="66" charset="0"/>
              </a:rPr>
              <a:t>Подготовил Моргунов Б.М.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17804"/>
            <a:ext cx="2476500" cy="187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08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9497" y="5507943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07904" y="22048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Выполнить </a:t>
            </a:r>
            <a:r>
              <a:rPr lang="ru-RU" sz="2400" dirty="0"/>
              <a:t>поочередно 3 движения: сжать ладонь в кулак, поставить ребром на стол, положить ладонью вниз. Сначала одной рукой, потом другой, затем двумя руками одновременно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620688"/>
            <a:ext cx="5361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7. «Кулак-ребро-ладонь</a:t>
            </a:r>
            <a:r>
              <a:rPr lang="ru-RU" sz="3600" b="1" dirty="0"/>
              <a:t>» </a:t>
            </a:r>
            <a:endParaRPr lang="ru-RU" sz="3600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3970"/>
            <a:ext cx="3129671" cy="1779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77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5445224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8153" y="237317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Одна </a:t>
            </a:r>
            <a:r>
              <a:rPr lang="ru-RU" sz="2400" dirty="0"/>
              <a:t>рука в кулаке вертикально («кастрюлька»), другая - «крышечка» - ложится на кастрюльку, поменяйте положение рук с «точностью до наоборот». Действия четкие, ритмичные, доводим до автоматизма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6746" y="764704"/>
            <a:ext cx="5820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8. «Кастрюлька-крышечка</a:t>
            </a:r>
            <a:r>
              <a:rPr lang="ru-RU" sz="3600" b="1" dirty="0"/>
              <a:t>» </a:t>
            </a:r>
            <a:endParaRPr lang="ru-RU" sz="3600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160240" cy="183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77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22768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Большой </a:t>
            </a:r>
            <a:r>
              <a:rPr lang="ru-RU" sz="2400" dirty="0"/>
              <a:t>палец левой руки спрятан в кулаке. Большой палец правой руки смотрит вверх. Затем положение рук меняется. Усложнение – добавление хлопка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915544"/>
            <a:ext cx="4711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9. «Яблоко-червячок</a:t>
            </a:r>
            <a:r>
              <a:rPr lang="ru-RU" sz="3600" b="1" dirty="0"/>
              <a:t>» </a:t>
            </a:r>
            <a:endParaRPr lang="ru-RU" sz="36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2" t="22273" r="12984" b="27274"/>
          <a:stretch>
            <a:fillRect/>
          </a:stretch>
        </p:blipFill>
        <p:spPr bwMode="auto">
          <a:xfrm>
            <a:off x="224790" y="2708920"/>
            <a:ext cx="314224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9497" y="5507943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77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-13392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5936" y="2074224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Ребенок </a:t>
            </a:r>
            <a:r>
              <a:rPr lang="ru-RU" sz="2400" dirty="0"/>
              <a:t>берет в каждую руку по листу бумаги. Затем каждой рукой одновременно сминает лист в комок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2168" y="743215"/>
            <a:ext cx="3919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11. «Смятый </a:t>
            </a:r>
            <a:r>
              <a:rPr lang="ru-RU" sz="3600" b="1" dirty="0"/>
              <a:t>лист»</a:t>
            </a:r>
            <a:endParaRPr lang="ru-RU" sz="3600" dirty="0"/>
          </a:p>
        </p:txBody>
      </p:sp>
      <p:pic>
        <p:nvPicPr>
          <p:cNvPr id="11" name="Рисунок 1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3" y="2074224"/>
            <a:ext cx="3366749" cy="214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9497" y="5507943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2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7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67944" y="2181235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Ребенок </a:t>
            </a:r>
            <a:r>
              <a:rPr lang="ru-RU" sz="2400" dirty="0"/>
              <a:t>берет один карандаш в правую руку, а второй в левую. Необходимо обеими руками нарисовать симметричную картинку (например, домик, сердечко, солнышко, цветочек и т.д.).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447" y="692696"/>
            <a:ext cx="792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/>
              <a:t>10. «Двуручное </a:t>
            </a:r>
            <a:r>
              <a:rPr lang="ru-RU" sz="3200" b="1" dirty="0"/>
              <a:t>симметричное рисование»</a:t>
            </a:r>
            <a:endParaRPr lang="ru-RU" sz="3200" dirty="0"/>
          </a:p>
        </p:txBody>
      </p:sp>
      <p:pic>
        <p:nvPicPr>
          <p:cNvPr id="11" name="Рисунок 1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6" y="2702171"/>
            <a:ext cx="3243473" cy="214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9497" y="5507943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2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168293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У каждого человека есть ведущая рука (та, которой выполняется большинство повседневных действий) и ведущее полушарие головного мозга (у правшей – левое, у левшей – правое). Организуйте себе «День наоборот» и выполняйте повседневные привычные действия не ведущей рукой. Это поможет активизировать не ведущую руку и, соответственно, не доминирующее полушарие головного мозга. Действия: письмо, чистка зубов, расчесывание, удержание столовых приборов при употреблении пищи, закрывание замка и т.д.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34397"/>
            <a:ext cx="4397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11. «День </a:t>
            </a:r>
            <a:r>
              <a:rPr lang="ru-RU" sz="3600" b="1" dirty="0"/>
              <a:t>наоборот»</a:t>
            </a:r>
            <a:endParaRPr lang="ru-RU" sz="3600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9497" y="5507943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84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314" r="17544" b="-314"/>
          <a:stretch/>
        </p:blipFill>
        <p:spPr bwMode="auto">
          <a:xfrm flipH="1">
            <a:off x="0" y="0"/>
            <a:ext cx="9140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13" y="54868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Регулярное выполнение данных упражнений способствует улучшению памяти, внимания, аналитических и творческих способностей ребенка, повышает школьную успеваемость, улучшает эмоциональный фон. Данные упражнения полезны не только для детей, но и для взрослых. Отнеситесь к этому как к игре и выполняйте их вместе с ребенком!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5" t="33471" r="24384"/>
          <a:stretch/>
        </p:blipFill>
        <p:spPr bwMode="auto">
          <a:xfrm>
            <a:off x="5220072" y="4005064"/>
            <a:ext cx="3398941" cy="258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3168407"/>
            <a:ext cx="54117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dirty="0" smtClean="0">
                <a:latin typeface="Comic Sans MS" pitchFamily="66" charset="0"/>
              </a:rPr>
              <a:t>СПАСИБО ЗА ВНИМАНИЕ!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62148"/>
            <a:ext cx="3361184" cy="253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755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314" r="17544" b="-314"/>
          <a:stretch/>
        </p:blipFill>
        <p:spPr bwMode="auto">
          <a:xfrm flipH="1">
            <a:off x="0" y="-34395"/>
            <a:ext cx="9143998" cy="68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latin typeface="Comic Sans MS" pitchFamily="66" charset="0"/>
              </a:rPr>
              <a:t>Нейрогимнастика</a:t>
            </a:r>
            <a:r>
              <a:rPr lang="ru-RU" sz="3600" b="1" dirty="0">
                <a:latin typeface="Comic Sans MS" pitchFamily="66" charset="0"/>
              </a:rPr>
              <a:t> - </a:t>
            </a:r>
            <a:r>
              <a:rPr lang="ru-RU" sz="3600" b="1" dirty="0" smtClean="0">
                <a:latin typeface="Comic Sans MS" pitchFamily="66" charset="0"/>
              </a:rPr>
              <a:t/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просто</a:t>
            </a:r>
            <a:r>
              <a:rPr lang="ru-RU" sz="3600" b="1" dirty="0">
                <a:latin typeface="Comic Sans MS" pitchFamily="66" charset="0"/>
              </a:rPr>
              <a:t>, весело, полезно</a:t>
            </a:r>
            <a:r>
              <a:rPr lang="ru-RU" sz="3600" b="1" dirty="0" smtClean="0">
                <a:latin typeface="Comic Sans MS" pitchFamily="66" charset="0"/>
              </a:rPr>
              <a:t>!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700808"/>
            <a:ext cx="648072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     «</a:t>
            </a:r>
            <a:r>
              <a:rPr lang="ru-RU" sz="2800" dirty="0"/>
              <a:t>Руки – наш главный инструмент и занимаясь пальчиковой гимнастикой, взрослый и ребенок сможет поднять уровень мастерства в любом деле! А </a:t>
            </a:r>
            <a:r>
              <a:rPr lang="ru-RU" sz="2800" dirty="0" err="1"/>
              <a:t>нейрогимнастика</a:t>
            </a:r>
            <a:r>
              <a:rPr lang="ru-RU" sz="2800" dirty="0"/>
              <a:t> развивает не только ловкость рук, но и гибкость ума, создавая и укрепляя нейронные связи»</a:t>
            </a:r>
          </a:p>
          <a:p>
            <a:pPr marL="0" indent="0" algn="r">
              <a:buNone/>
            </a:pPr>
            <a:r>
              <a:rPr lang="ru-RU" sz="2800" dirty="0"/>
              <a:t> (</a:t>
            </a:r>
            <a:r>
              <a:rPr lang="ru-RU" sz="2800" dirty="0" err="1"/>
              <a:t>С.Копылов</a:t>
            </a:r>
            <a:r>
              <a:rPr lang="ru-RU" sz="2800" dirty="0"/>
              <a:t>)</a:t>
            </a:r>
            <a:r>
              <a:rPr lang="ru-RU" dirty="0"/>
              <a:t> 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0038" r="14348" b="5492"/>
          <a:stretch/>
        </p:blipFill>
        <p:spPr bwMode="auto">
          <a:xfrm>
            <a:off x="0" y="4869982"/>
            <a:ext cx="3059832" cy="196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314" r="17544" b="-314"/>
          <a:stretch/>
        </p:blipFill>
        <p:spPr bwMode="auto">
          <a:xfrm flipH="1">
            <a:off x="0" y="-34395"/>
            <a:ext cx="9143998" cy="68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0486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Каждое полушарие отвечает за определенные функции и «видит» мир </a:t>
            </a:r>
            <a:r>
              <a:rPr lang="ru-RU" sz="2400" b="1" dirty="0" smtClean="0"/>
              <a:t>по-своему </a:t>
            </a:r>
            <a:endParaRPr lang="ru-RU" sz="2400" b="1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7238"/>
            <a:ext cx="2476500" cy="187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662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2" y="2852936"/>
            <a:ext cx="2592288" cy="149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hlinkClick r:id="rId3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592288" cy="12703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50420" y="1268760"/>
            <a:ext cx="53260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Поочередно  </a:t>
            </a:r>
            <a:r>
              <a:rPr lang="ru-RU" sz="2400" dirty="0"/>
              <a:t>соединяйте в кольцо с большим пальцем последовательно указательный, средний, безымянный и мизинец. Проба выполняется в прямом (от указательного пальца к мизинцу) и в обратном (от мизинца к указательному пальцу) порядке. Вначале упражнение выполняется каждой рукой отдельно, затем вместе. Ускоряете темп, но следите за чистотой выполнения. Усложненный вариант: одна рука делает упражнения в прямом порядке, а другая – в </a:t>
            </a:r>
            <a:r>
              <a:rPr lang="ru-RU" sz="2400" dirty="0" smtClean="0"/>
              <a:t>обратном.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76671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/>
              <a:t>1. «Колечки</a:t>
            </a:r>
            <a:r>
              <a:rPr lang="ru-RU" sz="3600" b="1" dirty="0"/>
              <a:t>»</a:t>
            </a:r>
            <a:r>
              <a:rPr lang="ru-RU" sz="3600" dirty="0"/>
              <a:t>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5445224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41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952328" cy="156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91880" y="141277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Поочередно </a:t>
            </a:r>
            <a:r>
              <a:rPr lang="ru-RU" sz="2400" dirty="0"/>
              <a:t>перебирать пальцы рук, соединяя с большим пальцем последовательно указательный, средний и т. д. Упражнение выполняется в прямом (от указательного пальца к мизинцу) и в обратном порядке (от мизинца к указательному пальцу). Вначале упражнение выполняется каждой рукой отдельно, затем </a:t>
            </a:r>
            <a:r>
              <a:rPr lang="ru-RU" sz="2400" dirty="0" smtClean="0"/>
              <a:t>вместе.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620687"/>
            <a:ext cx="2846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2. «Цепочка</a:t>
            </a:r>
            <a:r>
              <a:rPr lang="ru-RU" sz="3600" b="1" dirty="0"/>
              <a:t>»</a:t>
            </a:r>
            <a:endParaRPr lang="ru-RU" sz="3600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5445224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346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3" y="2483233"/>
            <a:ext cx="2952328" cy="19518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1628800"/>
            <a:ext cx="4572000" cy="43127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a typeface="Times New Roman"/>
                <a:cs typeface="Times New Roman"/>
              </a:rPr>
              <a:t>Левую </a:t>
            </a:r>
            <a:r>
              <a:rPr lang="ru-RU" sz="2400" dirty="0">
                <a:ea typeface="Times New Roman"/>
                <a:cs typeface="Times New Roman"/>
              </a:rPr>
              <a:t>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764704"/>
            <a:ext cx="307276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3. «Лезгинка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3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5445224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85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Левой </a:t>
            </a:r>
            <a:r>
              <a:rPr lang="ru-RU" sz="2400" dirty="0"/>
              <a:t>рукой возьмитесь за кончик носа, а правой — за противоположное ухо. Одновременно отпустите ухо и нос, хлопните в ладоши и поменяйте положение рук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052736"/>
            <a:ext cx="2776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4. «Ухо-нос</a:t>
            </a:r>
            <a:r>
              <a:rPr lang="ru-RU" sz="3600" b="1" dirty="0"/>
              <a:t>»</a:t>
            </a:r>
            <a:r>
              <a:rPr lang="ru-RU" sz="3600" dirty="0"/>
              <a:t> </a:t>
            </a:r>
          </a:p>
        </p:txBody>
      </p:sp>
      <p:pic>
        <p:nvPicPr>
          <p:cNvPr id="7" name="Рисунок 6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2492896"/>
            <a:ext cx="2520280" cy="173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9497" y="5507943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16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57562"/>
            <a:ext cx="3556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5. «Вот</a:t>
            </a:r>
            <a:r>
              <a:rPr lang="ru-RU" sz="3600" b="1" dirty="0"/>
              <a:t>! – </a:t>
            </a:r>
            <a:r>
              <a:rPr lang="ru-RU" sz="3600" b="1" dirty="0" err="1"/>
              <a:t>О’кей</a:t>
            </a:r>
            <a:r>
              <a:rPr lang="ru-RU" sz="3600" b="1" dirty="0"/>
              <a:t>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91683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Правая </a:t>
            </a:r>
            <a:r>
              <a:rPr lang="ru-RU" sz="2400" dirty="0"/>
              <a:t>рука показывает «Вот!» – пальцы собраны в кулак, большой палец поднят вверх. Левая – «</a:t>
            </a:r>
            <a:r>
              <a:rPr lang="ru-RU" sz="2400" dirty="0" err="1"/>
              <a:t>О’кей</a:t>
            </a:r>
            <a:r>
              <a:rPr lang="ru-RU" sz="2400" dirty="0"/>
              <a:t>» – большой палец соединяется в кольцо со средним. Затем происходит смена положения: правая показывает «</a:t>
            </a:r>
            <a:r>
              <a:rPr lang="ru-RU" sz="2400" dirty="0" err="1"/>
              <a:t>О’кей</a:t>
            </a:r>
            <a:r>
              <a:rPr lang="ru-RU" sz="2400" dirty="0"/>
              <a:t>», а левая «Вот». Повторить несколько раз, ускоряясь</a:t>
            </a:r>
          </a:p>
        </p:txBody>
      </p:sp>
      <p:pic>
        <p:nvPicPr>
          <p:cNvPr id="7" name="Рисунок 6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952328" cy="203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5445224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3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20608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Ладони </a:t>
            </a:r>
            <a:r>
              <a:rPr lang="ru-RU" sz="2400" dirty="0"/>
              <a:t>лежат на столе. Одна ладонь лежит тыльной стороной вверх. Начинаем «переворачивать блинчики» - одновременно меняем положение рук. Усложнение - на счет 3 - блинчик заворачиваем - превращаем в кулачок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3911" r="54064" b="8380"/>
          <a:stretch/>
        </p:blipFill>
        <p:spPr bwMode="auto">
          <a:xfrm>
            <a:off x="545935" y="2271720"/>
            <a:ext cx="2729921" cy="2170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836712"/>
            <a:ext cx="3235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/>
              <a:t>6. «Блинчики»</a:t>
            </a:r>
            <a:endParaRPr lang="ru-RU" sz="3600" dirty="0"/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9497" y="5507943"/>
            <a:ext cx="1737226" cy="131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38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696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Нейрогимнастика -  просто, весело, полезно!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Регулярное выполнение данных упражнений способствует улучшению памяти, внимания, аналитических и творческих способностей ребенка, повышает школьную успеваемость, улучшает эмоциональный фон. Данные упражнения полезны не только для детей, но и для взрослых. Отнеситесь к этому как к игре и выполняйте их вместе с ребенком!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18</cp:revision>
  <dcterms:created xsi:type="dcterms:W3CDTF">2024-10-11T02:27:49Z</dcterms:created>
  <dcterms:modified xsi:type="dcterms:W3CDTF">2024-10-12T10:35:45Z</dcterms:modified>
</cp:coreProperties>
</file>