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18288000" cy="10287000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Open Sans" panose="020B0604020202020204" charset="0"/>
      <p:regular r:id="rId20"/>
    </p:embeddedFont>
    <p:embeddedFont>
      <p:font typeface="TT Masters" panose="020B0604020202020204" charset="0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0" d="100"/>
          <a:sy n="40" d="100"/>
        </p:scale>
        <p:origin x="90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6.svg"/><Relationship Id="rId5" Type="http://schemas.openxmlformats.org/officeDocument/2006/relationships/image" Target="../media/image4.svg"/><Relationship Id="rId10" Type="http://schemas.openxmlformats.org/officeDocument/2006/relationships/image" Target="../media/image15.png"/><Relationship Id="rId4" Type="http://schemas.openxmlformats.org/officeDocument/2006/relationships/image" Target="../media/image3.png"/><Relationship Id="rId9" Type="http://schemas.openxmlformats.org/officeDocument/2006/relationships/image" Target="../media/image14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6.svg"/><Relationship Id="rId5" Type="http://schemas.openxmlformats.org/officeDocument/2006/relationships/image" Target="../media/image4.svg"/><Relationship Id="rId10" Type="http://schemas.openxmlformats.org/officeDocument/2006/relationships/image" Target="../media/image15.png"/><Relationship Id="rId4" Type="http://schemas.openxmlformats.org/officeDocument/2006/relationships/image" Target="../media/image3.png"/><Relationship Id="rId9" Type="http://schemas.openxmlformats.org/officeDocument/2006/relationships/image" Target="../media/image14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6.svg"/><Relationship Id="rId5" Type="http://schemas.openxmlformats.org/officeDocument/2006/relationships/image" Target="../media/image4.svg"/><Relationship Id="rId10" Type="http://schemas.openxmlformats.org/officeDocument/2006/relationships/image" Target="../media/image15.png"/><Relationship Id="rId4" Type="http://schemas.openxmlformats.org/officeDocument/2006/relationships/image" Target="../media/image3.png"/><Relationship Id="rId9" Type="http://schemas.openxmlformats.org/officeDocument/2006/relationships/image" Target="../media/image14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6.svg"/><Relationship Id="rId5" Type="http://schemas.openxmlformats.org/officeDocument/2006/relationships/image" Target="../media/image4.svg"/><Relationship Id="rId10" Type="http://schemas.openxmlformats.org/officeDocument/2006/relationships/image" Target="../media/image15.png"/><Relationship Id="rId4" Type="http://schemas.openxmlformats.org/officeDocument/2006/relationships/image" Target="../media/image3.png"/><Relationship Id="rId9" Type="http://schemas.openxmlformats.org/officeDocument/2006/relationships/image" Target="../media/image1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2CD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49037">
            <a:off x="-1462694" y="-4724504"/>
            <a:ext cx="21915158" cy="20287763"/>
          </a:xfrm>
          <a:custGeom>
            <a:avLst/>
            <a:gdLst/>
            <a:ahLst/>
            <a:cxnLst/>
            <a:rect l="l" t="t" r="r" b="b"/>
            <a:pathLst>
              <a:path w="21915158" h="20287763">
                <a:moveTo>
                  <a:pt x="0" y="0"/>
                </a:moveTo>
                <a:lnTo>
                  <a:pt x="21915159" y="0"/>
                </a:lnTo>
                <a:lnTo>
                  <a:pt x="21915159" y="20287763"/>
                </a:lnTo>
                <a:lnTo>
                  <a:pt x="0" y="2028776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286464">
            <a:off x="-1462694" y="-5000382"/>
            <a:ext cx="21915158" cy="20287763"/>
          </a:xfrm>
          <a:custGeom>
            <a:avLst/>
            <a:gdLst/>
            <a:ahLst/>
            <a:cxnLst/>
            <a:rect l="l" t="t" r="r" b="b"/>
            <a:pathLst>
              <a:path w="21915158" h="20287763">
                <a:moveTo>
                  <a:pt x="0" y="0"/>
                </a:moveTo>
                <a:lnTo>
                  <a:pt x="21915159" y="0"/>
                </a:lnTo>
                <a:lnTo>
                  <a:pt x="21915159" y="20287764"/>
                </a:lnTo>
                <a:lnTo>
                  <a:pt x="0" y="202877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344472" y="3418073"/>
            <a:ext cx="6983408" cy="6983408"/>
          </a:xfrm>
          <a:custGeom>
            <a:avLst/>
            <a:gdLst/>
            <a:ahLst/>
            <a:cxnLst/>
            <a:rect l="l" t="t" r="r" b="b"/>
            <a:pathLst>
              <a:path w="6983408" h="6983408">
                <a:moveTo>
                  <a:pt x="0" y="0"/>
                </a:moveTo>
                <a:lnTo>
                  <a:pt x="6983408" y="0"/>
                </a:lnTo>
                <a:lnTo>
                  <a:pt x="6983408" y="6983408"/>
                </a:lnTo>
                <a:lnTo>
                  <a:pt x="0" y="698340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910603" y="-308584"/>
            <a:ext cx="8150157" cy="8150157"/>
          </a:xfrm>
          <a:custGeom>
            <a:avLst/>
            <a:gdLst/>
            <a:ahLst/>
            <a:cxnLst/>
            <a:rect l="l" t="t" r="r" b="b"/>
            <a:pathLst>
              <a:path w="8150157" h="8150157">
                <a:moveTo>
                  <a:pt x="0" y="0"/>
                </a:moveTo>
                <a:lnTo>
                  <a:pt x="8150158" y="0"/>
                </a:lnTo>
                <a:lnTo>
                  <a:pt x="8150158" y="8150158"/>
                </a:lnTo>
                <a:lnTo>
                  <a:pt x="0" y="815015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-1701690">
            <a:off x="13568362" y="7764713"/>
            <a:ext cx="5503690" cy="5273536"/>
          </a:xfrm>
          <a:custGeom>
            <a:avLst/>
            <a:gdLst/>
            <a:ahLst/>
            <a:cxnLst/>
            <a:rect l="l" t="t" r="r" b="b"/>
            <a:pathLst>
              <a:path w="5503690" h="5273536">
                <a:moveTo>
                  <a:pt x="0" y="0"/>
                </a:moveTo>
                <a:lnTo>
                  <a:pt x="5503691" y="0"/>
                </a:lnTo>
                <a:lnTo>
                  <a:pt x="5503691" y="5273536"/>
                </a:lnTo>
                <a:lnTo>
                  <a:pt x="0" y="527353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32107" y="1705533"/>
            <a:ext cx="17296396" cy="7233038"/>
          </a:xfrm>
          <a:custGeom>
            <a:avLst/>
            <a:gdLst/>
            <a:ahLst/>
            <a:cxnLst/>
            <a:rect l="l" t="t" r="r" b="b"/>
            <a:pathLst>
              <a:path w="17296396" h="7233038">
                <a:moveTo>
                  <a:pt x="0" y="0"/>
                </a:moveTo>
                <a:lnTo>
                  <a:pt x="17296396" y="0"/>
                </a:lnTo>
                <a:lnTo>
                  <a:pt x="17296396" y="7233038"/>
                </a:lnTo>
                <a:lnTo>
                  <a:pt x="0" y="723303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8198403">
            <a:off x="-1660379" y="-2258247"/>
            <a:ext cx="6322464" cy="6058070"/>
          </a:xfrm>
          <a:custGeom>
            <a:avLst/>
            <a:gdLst/>
            <a:ahLst/>
            <a:cxnLst/>
            <a:rect l="l" t="t" r="r" b="b"/>
            <a:pathLst>
              <a:path w="6322464" h="6058070">
                <a:moveTo>
                  <a:pt x="0" y="0"/>
                </a:moveTo>
                <a:lnTo>
                  <a:pt x="6322464" y="0"/>
                </a:lnTo>
                <a:lnTo>
                  <a:pt x="6322464" y="6058071"/>
                </a:lnTo>
                <a:lnTo>
                  <a:pt x="0" y="605807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32107" y="616346"/>
            <a:ext cx="1641841" cy="1791691"/>
          </a:xfrm>
          <a:custGeom>
            <a:avLst/>
            <a:gdLst/>
            <a:ahLst/>
            <a:cxnLst/>
            <a:rect l="l" t="t" r="r" b="b"/>
            <a:pathLst>
              <a:path w="1641841" h="1791691">
                <a:moveTo>
                  <a:pt x="0" y="0"/>
                </a:moveTo>
                <a:lnTo>
                  <a:pt x="1641840" y="0"/>
                </a:lnTo>
                <a:lnTo>
                  <a:pt x="1641840" y="1791691"/>
                </a:lnTo>
                <a:lnTo>
                  <a:pt x="0" y="179169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836176" y="7397311"/>
            <a:ext cx="2648005" cy="2889689"/>
          </a:xfrm>
          <a:custGeom>
            <a:avLst/>
            <a:gdLst/>
            <a:ahLst/>
            <a:cxnLst/>
            <a:rect l="l" t="t" r="r" b="b"/>
            <a:pathLst>
              <a:path w="2648005" h="2889689">
                <a:moveTo>
                  <a:pt x="0" y="0"/>
                </a:moveTo>
                <a:lnTo>
                  <a:pt x="2648006" y="0"/>
                </a:lnTo>
                <a:lnTo>
                  <a:pt x="2648006" y="2889689"/>
                </a:lnTo>
                <a:lnTo>
                  <a:pt x="0" y="288968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1900706" y="2181977"/>
            <a:ext cx="6301680" cy="6146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799"/>
              </a:lnSpc>
              <a:spcBef>
                <a:spcPct val="0"/>
              </a:spcBef>
            </a:pPr>
            <a:r>
              <a:rPr lang="en-US" sz="69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1) -638 · 0; </a:t>
            </a:r>
          </a:p>
          <a:p>
            <a:pPr algn="l">
              <a:lnSpc>
                <a:spcPts val="9799"/>
              </a:lnSpc>
              <a:spcBef>
                <a:spcPct val="0"/>
              </a:spcBef>
            </a:pPr>
            <a:r>
              <a:rPr lang="en-US" sz="69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2) (-227) + 227; </a:t>
            </a:r>
          </a:p>
          <a:p>
            <a:pPr algn="l">
              <a:lnSpc>
                <a:spcPts val="9799"/>
              </a:lnSpc>
              <a:spcBef>
                <a:spcPct val="0"/>
              </a:spcBef>
            </a:pPr>
            <a:r>
              <a:rPr lang="en-US" sz="69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3) -202 : 2; </a:t>
            </a:r>
          </a:p>
          <a:p>
            <a:pPr algn="l">
              <a:lnSpc>
                <a:spcPts val="9799"/>
              </a:lnSpc>
              <a:spcBef>
                <a:spcPct val="0"/>
              </a:spcBef>
            </a:pPr>
            <a:r>
              <a:rPr lang="en-US" sz="69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4) 644 : (-92); </a:t>
            </a:r>
          </a:p>
          <a:p>
            <a:pPr algn="l">
              <a:lnSpc>
                <a:spcPts val="9799"/>
              </a:lnSpc>
              <a:spcBef>
                <a:spcPct val="0"/>
              </a:spcBef>
            </a:pPr>
            <a:r>
              <a:rPr lang="en-US" sz="69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5) 6 · 128; 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494678" y="2181977"/>
            <a:ext cx="5825530" cy="6146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799"/>
              </a:lnSpc>
              <a:spcBef>
                <a:spcPct val="0"/>
              </a:spcBef>
            </a:pPr>
            <a:r>
              <a:rPr lang="en-US" sz="69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6) (-33) · (-11); </a:t>
            </a:r>
          </a:p>
          <a:p>
            <a:pPr algn="l">
              <a:lnSpc>
                <a:spcPts val="9799"/>
              </a:lnSpc>
              <a:spcBef>
                <a:spcPct val="0"/>
              </a:spcBef>
            </a:pPr>
            <a:r>
              <a:rPr lang="en-US" sz="69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7) 462 - (-19); </a:t>
            </a:r>
          </a:p>
          <a:p>
            <a:pPr algn="l">
              <a:lnSpc>
                <a:spcPts val="9799"/>
              </a:lnSpc>
              <a:spcBef>
                <a:spcPct val="0"/>
              </a:spcBef>
            </a:pPr>
            <a:r>
              <a:rPr lang="en-US" sz="69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8) 86 - 519; </a:t>
            </a:r>
          </a:p>
          <a:p>
            <a:pPr algn="l">
              <a:lnSpc>
                <a:spcPts val="9799"/>
              </a:lnSpc>
              <a:spcBef>
                <a:spcPct val="0"/>
              </a:spcBef>
            </a:pPr>
            <a:r>
              <a:rPr lang="en-US" sz="69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9) -51 - 803; </a:t>
            </a:r>
          </a:p>
          <a:p>
            <a:pPr algn="l">
              <a:lnSpc>
                <a:spcPts val="9799"/>
              </a:lnSpc>
              <a:spcBef>
                <a:spcPct val="0"/>
              </a:spcBef>
            </a:pPr>
            <a:r>
              <a:rPr lang="en-US" sz="69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10) 742 : 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2CD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49037">
            <a:off x="-1462694" y="-4724504"/>
            <a:ext cx="21915158" cy="20287763"/>
          </a:xfrm>
          <a:custGeom>
            <a:avLst/>
            <a:gdLst/>
            <a:ahLst/>
            <a:cxnLst/>
            <a:rect l="l" t="t" r="r" b="b"/>
            <a:pathLst>
              <a:path w="21915158" h="20287763">
                <a:moveTo>
                  <a:pt x="0" y="0"/>
                </a:moveTo>
                <a:lnTo>
                  <a:pt x="21915159" y="0"/>
                </a:lnTo>
                <a:lnTo>
                  <a:pt x="21915159" y="20287763"/>
                </a:lnTo>
                <a:lnTo>
                  <a:pt x="0" y="2028776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286464">
            <a:off x="-1462694" y="-5000382"/>
            <a:ext cx="21915158" cy="20287763"/>
          </a:xfrm>
          <a:custGeom>
            <a:avLst/>
            <a:gdLst/>
            <a:ahLst/>
            <a:cxnLst/>
            <a:rect l="l" t="t" r="r" b="b"/>
            <a:pathLst>
              <a:path w="21915158" h="20287763">
                <a:moveTo>
                  <a:pt x="0" y="0"/>
                </a:moveTo>
                <a:lnTo>
                  <a:pt x="21915159" y="0"/>
                </a:lnTo>
                <a:lnTo>
                  <a:pt x="21915159" y="20287764"/>
                </a:lnTo>
                <a:lnTo>
                  <a:pt x="0" y="202877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344472" y="3418073"/>
            <a:ext cx="6983408" cy="6983408"/>
          </a:xfrm>
          <a:custGeom>
            <a:avLst/>
            <a:gdLst/>
            <a:ahLst/>
            <a:cxnLst/>
            <a:rect l="l" t="t" r="r" b="b"/>
            <a:pathLst>
              <a:path w="6983408" h="6983408">
                <a:moveTo>
                  <a:pt x="0" y="0"/>
                </a:moveTo>
                <a:lnTo>
                  <a:pt x="6983408" y="0"/>
                </a:lnTo>
                <a:lnTo>
                  <a:pt x="6983408" y="6983408"/>
                </a:lnTo>
                <a:lnTo>
                  <a:pt x="0" y="698340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910603" y="-308584"/>
            <a:ext cx="8150157" cy="8150157"/>
          </a:xfrm>
          <a:custGeom>
            <a:avLst/>
            <a:gdLst/>
            <a:ahLst/>
            <a:cxnLst/>
            <a:rect l="l" t="t" r="r" b="b"/>
            <a:pathLst>
              <a:path w="8150157" h="8150157">
                <a:moveTo>
                  <a:pt x="0" y="0"/>
                </a:moveTo>
                <a:lnTo>
                  <a:pt x="8150158" y="0"/>
                </a:lnTo>
                <a:lnTo>
                  <a:pt x="8150158" y="8150158"/>
                </a:lnTo>
                <a:lnTo>
                  <a:pt x="0" y="815015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-6920636">
            <a:off x="14580064" y="-2945352"/>
            <a:ext cx="5503690" cy="5273536"/>
          </a:xfrm>
          <a:custGeom>
            <a:avLst/>
            <a:gdLst/>
            <a:ahLst/>
            <a:cxnLst/>
            <a:rect l="l" t="t" r="r" b="b"/>
            <a:pathLst>
              <a:path w="5503690" h="5273536">
                <a:moveTo>
                  <a:pt x="0" y="0"/>
                </a:moveTo>
                <a:lnTo>
                  <a:pt x="5503691" y="0"/>
                </a:lnTo>
                <a:lnTo>
                  <a:pt x="5503691" y="5273536"/>
                </a:lnTo>
                <a:lnTo>
                  <a:pt x="0" y="527353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32107" y="1705533"/>
            <a:ext cx="17296396" cy="7233038"/>
          </a:xfrm>
          <a:custGeom>
            <a:avLst/>
            <a:gdLst/>
            <a:ahLst/>
            <a:cxnLst/>
            <a:rect l="l" t="t" r="r" b="b"/>
            <a:pathLst>
              <a:path w="17296396" h="7233038">
                <a:moveTo>
                  <a:pt x="0" y="0"/>
                </a:moveTo>
                <a:lnTo>
                  <a:pt x="17296396" y="0"/>
                </a:lnTo>
                <a:lnTo>
                  <a:pt x="17296396" y="7233038"/>
                </a:lnTo>
                <a:lnTo>
                  <a:pt x="0" y="723303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140699" y="2218812"/>
            <a:ext cx="16118601" cy="58731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76301" lvl="1" indent="-338150" algn="just">
              <a:lnSpc>
                <a:spcPts val="5889"/>
              </a:lnSpc>
              <a:buAutoNum type="arabicPeriod"/>
            </a:pPr>
            <a:r>
              <a:rPr lang="en-US" sz="3132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Делимся на команды.</a:t>
            </a:r>
          </a:p>
          <a:p>
            <a:pPr marL="676301" lvl="1" indent="-338150" algn="just">
              <a:lnSpc>
                <a:spcPts val="5889"/>
              </a:lnSpc>
              <a:buAutoNum type="arabicPeriod"/>
            </a:pPr>
            <a:r>
              <a:rPr lang="en-US" sz="3132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Каждая команда решает свои примеры.</a:t>
            </a:r>
          </a:p>
          <a:p>
            <a:pPr marL="676301" lvl="1" indent="-338150" algn="just">
              <a:lnSpc>
                <a:spcPts val="5889"/>
              </a:lnSpc>
              <a:buAutoNum type="arabicPeriod"/>
            </a:pPr>
            <a:r>
              <a:rPr lang="en-US" sz="3132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Меняемся карточками с решениями.</a:t>
            </a:r>
          </a:p>
          <a:p>
            <a:pPr marL="676301" lvl="1" indent="-338150" algn="just">
              <a:lnSpc>
                <a:spcPts val="5889"/>
              </a:lnSpc>
              <a:buAutoNum type="arabicPeriod"/>
            </a:pPr>
            <a:r>
              <a:rPr lang="en-US" sz="3132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Проверяем решения другой команды и ищем ошибки.</a:t>
            </a:r>
          </a:p>
          <a:p>
            <a:pPr marL="676301" lvl="1" indent="-338150" algn="just">
              <a:lnSpc>
                <a:spcPts val="5889"/>
              </a:lnSpc>
              <a:buAutoNum type="arabicPeriod"/>
            </a:pPr>
            <a:r>
              <a:rPr lang="en-US" sz="3132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Каждая команда должна доказать свою точку зрения с помощью логики и математических правил. Просто утверждать "это неправильно" нельзя — нужно объяснить, почему.</a:t>
            </a:r>
          </a:p>
          <a:p>
            <a:pPr marL="676301" lvl="1" indent="-338150" algn="just">
              <a:lnSpc>
                <a:spcPts val="5889"/>
              </a:lnSpc>
              <a:buAutoNum type="arabicPeriod"/>
            </a:pPr>
            <a:r>
              <a:rPr lang="en-US" sz="3132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Побеждает команда с наибольшим количеством правильных ответов.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2CD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49037">
            <a:off x="-1462694" y="-4724504"/>
            <a:ext cx="21915158" cy="20287763"/>
          </a:xfrm>
          <a:custGeom>
            <a:avLst/>
            <a:gdLst/>
            <a:ahLst/>
            <a:cxnLst/>
            <a:rect l="l" t="t" r="r" b="b"/>
            <a:pathLst>
              <a:path w="21915158" h="20287763">
                <a:moveTo>
                  <a:pt x="0" y="0"/>
                </a:moveTo>
                <a:lnTo>
                  <a:pt x="21915159" y="0"/>
                </a:lnTo>
                <a:lnTo>
                  <a:pt x="21915159" y="20287763"/>
                </a:lnTo>
                <a:lnTo>
                  <a:pt x="0" y="2028776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286464">
            <a:off x="-1462694" y="-5000382"/>
            <a:ext cx="21915158" cy="20287763"/>
          </a:xfrm>
          <a:custGeom>
            <a:avLst/>
            <a:gdLst/>
            <a:ahLst/>
            <a:cxnLst/>
            <a:rect l="l" t="t" r="r" b="b"/>
            <a:pathLst>
              <a:path w="21915158" h="20287763">
                <a:moveTo>
                  <a:pt x="0" y="0"/>
                </a:moveTo>
                <a:lnTo>
                  <a:pt x="21915159" y="0"/>
                </a:lnTo>
                <a:lnTo>
                  <a:pt x="21915159" y="20287764"/>
                </a:lnTo>
                <a:lnTo>
                  <a:pt x="0" y="202877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344472" y="3418073"/>
            <a:ext cx="6983408" cy="6983408"/>
          </a:xfrm>
          <a:custGeom>
            <a:avLst/>
            <a:gdLst/>
            <a:ahLst/>
            <a:cxnLst/>
            <a:rect l="l" t="t" r="r" b="b"/>
            <a:pathLst>
              <a:path w="6983408" h="6983408">
                <a:moveTo>
                  <a:pt x="0" y="0"/>
                </a:moveTo>
                <a:lnTo>
                  <a:pt x="6983408" y="0"/>
                </a:lnTo>
                <a:lnTo>
                  <a:pt x="6983408" y="6983408"/>
                </a:lnTo>
                <a:lnTo>
                  <a:pt x="0" y="698340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910603" y="-308584"/>
            <a:ext cx="8150157" cy="8150157"/>
          </a:xfrm>
          <a:custGeom>
            <a:avLst/>
            <a:gdLst/>
            <a:ahLst/>
            <a:cxnLst/>
            <a:rect l="l" t="t" r="r" b="b"/>
            <a:pathLst>
              <a:path w="8150157" h="8150157">
                <a:moveTo>
                  <a:pt x="0" y="0"/>
                </a:moveTo>
                <a:lnTo>
                  <a:pt x="8150158" y="0"/>
                </a:lnTo>
                <a:lnTo>
                  <a:pt x="8150158" y="8150158"/>
                </a:lnTo>
                <a:lnTo>
                  <a:pt x="0" y="815015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-6920636">
            <a:off x="14580064" y="-2945352"/>
            <a:ext cx="5503690" cy="5273536"/>
          </a:xfrm>
          <a:custGeom>
            <a:avLst/>
            <a:gdLst/>
            <a:ahLst/>
            <a:cxnLst/>
            <a:rect l="l" t="t" r="r" b="b"/>
            <a:pathLst>
              <a:path w="5503690" h="5273536">
                <a:moveTo>
                  <a:pt x="0" y="0"/>
                </a:moveTo>
                <a:lnTo>
                  <a:pt x="5503691" y="0"/>
                </a:lnTo>
                <a:lnTo>
                  <a:pt x="5503691" y="5273536"/>
                </a:lnTo>
                <a:lnTo>
                  <a:pt x="0" y="527353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32107" y="1705533"/>
            <a:ext cx="17296396" cy="7233038"/>
          </a:xfrm>
          <a:custGeom>
            <a:avLst/>
            <a:gdLst/>
            <a:ahLst/>
            <a:cxnLst/>
            <a:rect l="l" t="t" r="r" b="b"/>
            <a:pathLst>
              <a:path w="17296396" h="7233038">
                <a:moveTo>
                  <a:pt x="0" y="0"/>
                </a:moveTo>
                <a:lnTo>
                  <a:pt x="17296396" y="0"/>
                </a:lnTo>
                <a:lnTo>
                  <a:pt x="17296396" y="7233038"/>
                </a:lnTo>
                <a:lnTo>
                  <a:pt x="0" y="723303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028700" y="1855979"/>
            <a:ext cx="16749512" cy="15620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600"/>
              </a:lnSpc>
              <a:spcBef>
                <a:spcPct val="0"/>
              </a:spcBef>
            </a:pPr>
            <a:r>
              <a:rPr lang="en-US" sz="9000">
                <a:solidFill>
                  <a:srgbClr val="000000"/>
                </a:solidFill>
                <a:latin typeface="TT Masters"/>
                <a:ea typeface="TT Masters"/>
                <a:cs typeface="TT Masters"/>
                <a:sym typeface="TT Masters"/>
              </a:rPr>
              <a:t>решаем самостоятельно:</a:t>
            </a:r>
          </a:p>
        </p:txBody>
      </p:sp>
      <p:sp>
        <p:nvSpPr>
          <p:cNvPr id="9" name="Freeform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3594283">
            <a:off x="-2230584" y="7372446"/>
            <a:ext cx="6322464" cy="6058070"/>
          </a:xfrm>
          <a:custGeom>
            <a:avLst/>
            <a:gdLst/>
            <a:ahLst/>
            <a:cxnLst/>
            <a:rect l="l" t="t" r="r" b="b"/>
            <a:pathLst>
              <a:path w="6322464" h="6058070">
                <a:moveTo>
                  <a:pt x="0" y="0"/>
                </a:moveTo>
                <a:lnTo>
                  <a:pt x="6322464" y="0"/>
                </a:lnTo>
                <a:lnTo>
                  <a:pt x="6322464" y="6058070"/>
                </a:lnTo>
                <a:lnTo>
                  <a:pt x="0" y="605807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3033473" y="3680770"/>
            <a:ext cx="3871119" cy="4715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239"/>
              </a:lnSpc>
            </a:pPr>
            <a:r>
              <a:rPr lang="en-US" sz="4457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1) 612 : (-6); </a:t>
            </a:r>
          </a:p>
          <a:p>
            <a:pPr algn="l">
              <a:lnSpc>
                <a:spcPts val="6239"/>
              </a:lnSpc>
            </a:pPr>
            <a:r>
              <a:rPr lang="en-US" sz="4457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2) -617 + (-31); </a:t>
            </a:r>
          </a:p>
          <a:p>
            <a:pPr algn="l">
              <a:lnSpc>
                <a:spcPts val="6239"/>
              </a:lnSpc>
            </a:pPr>
            <a:r>
              <a:rPr lang="en-US" sz="4457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3) 0 : (+517); </a:t>
            </a:r>
          </a:p>
          <a:p>
            <a:pPr algn="l">
              <a:lnSpc>
                <a:spcPts val="6239"/>
              </a:lnSpc>
            </a:pPr>
            <a:r>
              <a:rPr lang="en-US" sz="4457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4) -46 · 17; </a:t>
            </a:r>
          </a:p>
          <a:p>
            <a:pPr algn="l">
              <a:lnSpc>
                <a:spcPts val="6239"/>
              </a:lnSpc>
            </a:pPr>
            <a:r>
              <a:rPr lang="en-US" sz="4457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5) (-17) · (-4); </a:t>
            </a:r>
          </a:p>
          <a:p>
            <a:pPr algn="l">
              <a:lnSpc>
                <a:spcPts val="6239"/>
              </a:lnSpc>
            </a:pPr>
            <a:r>
              <a:rPr lang="en-US" sz="4457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6) -73 - (+137);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312175" y="3680770"/>
            <a:ext cx="4775425" cy="47159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239"/>
              </a:lnSpc>
            </a:pPr>
            <a:r>
              <a:rPr lang="en-US" sz="4457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7) 52 + 303; </a:t>
            </a:r>
          </a:p>
          <a:p>
            <a:pPr algn="l">
              <a:lnSpc>
                <a:spcPts val="6239"/>
              </a:lnSpc>
            </a:pPr>
            <a:r>
              <a:rPr lang="en-US" sz="4457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8) 728 : (+56); </a:t>
            </a:r>
          </a:p>
          <a:p>
            <a:pPr algn="l">
              <a:lnSpc>
                <a:spcPts val="6239"/>
              </a:lnSpc>
            </a:pPr>
            <a:r>
              <a:rPr lang="en-US" sz="4457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9) -511 - (-98); </a:t>
            </a:r>
          </a:p>
          <a:p>
            <a:pPr algn="l">
              <a:lnSpc>
                <a:spcPts val="6239"/>
              </a:lnSpc>
            </a:pPr>
            <a:r>
              <a:rPr lang="en-US" sz="4457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10) -873 · 1; </a:t>
            </a:r>
          </a:p>
          <a:p>
            <a:pPr algn="l">
              <a:lnSpc>
                <a:spcPts val="6239"/>
              </a:lnSpc>
            </a:pPr>
            <a:r>
              <a:rPr lang="en-US" sz="4457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11) 117 + (-55);</a:t>
            </a:r>
          </a:p>
          <a:p>
            <a:pPr algn="l">
              <a:lnSpc>
                <a:spcPts val="6239"/>
              </a:lnSpc>
            </a:pPr>
            <a:r>
              <a:rPr lang="en-US" sz="4457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12) 0 - (+892).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2CD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49037">
            <a:off x="-1462694" y="-4724504"/>
            <a:ext cx="21915158" cy="20287763"/>
          </a:xfrm>
          <a:custGeom>
            <a:avLst/>
            <a:gdLst/>
            <a:ahLst/>
            <a:cxnLst/>
            <a:rect l="l" t="t" r="r" b="b"/>
            <a:pathLst>
              <a:path w="21915158" h="20287763">
                <a:moveTo>
                  <a:pt x="0" y="0"/>
                </a:moveTo>
                <a:lnTo>
                  <a:pt x="21915159" y="0"/>
                </a:lnTo>
                <a:lnTo>
                  <a:pt x="21915159" y="20287763"/>
                </a:lnTo>
                <a:lnTo>
                  <a:pt x="0" y="2028776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286464">
            <a:off x="-1462694" y="-5000382"/>
            <a:ext cx="21915158" cy="20287763"/>
          </a:xfrm>
          <a:custGeom>
            <a:avLst/>
            <a:gdLst/>
            <a:ahLst/>
            <a:cxnLst/>
            <a:rect l="l" t="t" r="r" b="b"/>
            <a:pathLst>
              <a:path w="21915158" h="20287763">
                <a:moveTo>
                  <a:pt x="0" y="0"/>
                </a:moveTo>
                <a:lnTo>
                  <a:pt x="21915159" y="0"/>
                </a:lnTo>
                <a:lnTo>
                  <a:pt x="21915159" y="20287764"/>
                </a:lnTo>
                <a:lnTo>
                  <a:pt x="0" y="202877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344472" y="3418073"/>
            <a:ext cx="6983408" cy="6983408"/>
          </a:xfrm>
          <a:custGeom>
            <a:avLst/>
            <a:gdLst/>
            <a:ahLst/>
            <a:cxnLst/>
            <a:rect l="l" t="t" r="r" b="b"/>
            <a:pathLst>
              <a:path w="6983408" h="6983408">
                <a:moveTo>
                  <a:pt x="0" y="0"/>
                </a:moveTo>
                <a:lnTo>
                  <a:pt x="6983408" y="0"/>
                </a:lnTo>
                <a:lnTo>
                  <a:pt x="6983408" y="6983408"/>
                </a:lnTo>
                <a:lnTo>
                  <a:pt x="0" y="698340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910603" y="-308584"/>
            <a:ext cx="8150157" cy="8150157"/>
          </a:xfrm>
          <a:custGeom>
            <a:avLst/>
            <a:gdLst/>
            <a:ahLst/>
            <a:cxnLst/>
            <a:rect l="l" t="t" r="r" b="b"/>
            <a:pathLst>
              <a:path w="8150157" h="8150157">
                <a:moveTo>
                  <a:pt x="0" y="0"/>
                </a:moveTo>
                <a:lnTo>
                  <a:pt x="8150158" y="0"/>
                </a:lnTo>
                <a:lnTo>
                  <a:pt x="8150158" y="8150158"/>
                </a:lnTo>
                <a:lnTo>
                  <a:pt x="0" y="815015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-6920636">
            <a:off x="14580064" y="-2945352"/>
            <a:ext cx="5503690" cy="5273536"/>
          </a:xfrm>
          <a:custGeom>
            <a:avLst/>
            <a:gdLst/>
            <a:ahLst/>
            <a:cxnLst/>
            <a:rect l="l" t="t" r="r" b="b"/>
            <a:pathLst>
              <a:path w="5503690" h="5273536">
                <a:moveTo>
                  <a:pt x="0" y="0"/>
                </a:moveTo>
                <a:lnTo>
                  <a:pt x="5503691" y="0"/>
                </a:lnTo>
                <a:lnTo>
                  <a:pt x="5503691" y="5273536"/>
                </a:lnTo>
                <a:lnTo>
                  <a:pt x="0" y="527353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32107" y="1705533"/>
            <a:ext cx="17296396" cy="7233038"/>
          </a:xfrm>
          <a:custGeom>
            <a:avLst/>
            <a:gdLst/>
            <a:ahLst/>
            <a:cxnLst/>
            <a:rect l="l" t="t" r="r" b="b"/>
            <a:pathLst>
              <a:path w="17296396" h="7233038">
                <a:moveTo>
                  <a:pt x="0" y="0"/>
                </a:moveTo>
                <a:lnTo>
                  <a:pt x="17296396" y="0"/>
                </a:lnTo>
                <a:lnTo>
                  <a:pt x="17296396" y="7233038"/>
                </a:lnTo>
                <a:lnTo>
                  <a:pt x="0" y="723303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028700" y="1855979"/>
            <a:ext cx="16749512" cy="15620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600"/>
              </a:lnSpc>
              <a:spcBef>
                <a:spcPct val="0"/>
              </a:spcBef>
            </a:pPr>
            <a:r>
              <a:rPr lang="en-US" sz="9000">
                <a:solidFill>
                  <a:srgbClr val="000000"/>
                </a:solidFill>
                <a:latin typeface="TT Masters"/>
                <a:ea typeface="TT Masters"/>
                <a:cs typeface="TT Masters"/>
                <a:sym typeface="TT Masters"/>
              </a:rPr>
              <a:t>проверяем:</a:t>
            </a:r>
          </a:p>
        </p:txBody>
      </p:sp>
      <p:sp>
        <p:nvSpPr>
          <p:cNvPr id="9" name="Freeform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3594283">
            <a:off x="-2230584" y="7372446"/>
            <a:ext cx="6322464" cy="6058070"/>
          </a:xfrm>
          <a:custGeom>
            <a:avLst/>
            <a:gdLst/>
            <a:ahLst/>
            <a:cxnLst/>
            <a:rect l="l" t="t" r="r" b="b"/>
            <a:pathLst>
              <a:path w="6322464" h="6058070">
                <a:moveTo>
                  <a:pt x="0" y="0"/>
                </a:moveTo>
                <a:lnTo>
                  <a:pt x="6322464" y="0"/>
                </a:lnTo>
                <a:lnTo>
                  <a:pt x="6322464" y="6058070"/>
                </a:lnTo>
                <a:lnTo>
                  <a:pt x="0" y="605807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2134849" y="3680770"/>
            <a:ext cx="6658266" cy="47159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962288" lvl="1" indent="-481144" algn="l">
              <a:lnSpc>
                <a:spcPts val="6239"/>
              </a:lnSpc>
              <a:buAutoNum type="arabicPeriod"/>
            </a:pPr>
            <a:r>
              <a:rPr lang="en-US" sz="4457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) 612 : (-6) = -102</a:t>
            </a:r>
          </a:p>
          <a:p>
            <a:pPr marL="962288" lvl="1" indent="-481144" algn="l">
              <a:lnSpc>
                <a:spcPts val="6239"/>
              </a:lnSpc>
              <a:buAutoNum type="arabicPeriod"/>
            </a:pPr>
            <a:r>
              <a:rPr lang="en-US" sz="4457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) -617 + (-31) = -648</a:t>
            </a:r>
          </a:p>
          <a:p>
            <a:pPr marL="962288" lvl="1" indent="-481144" algn="l">
              <a:lnSpc>
                <a:spcPts val="6239"/>
              </a:lnSpc>
              <a:buAutoNum type="arabicPeriod"/>
            </a:pPr>
            <a:r>
              <a:rPr lang="en-US" sz="4457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) 0 : (+517) = 0</a:t>
            </a:r>
          </a:p>
          <a:p>
            <a:pPr marL="962288" lvl="1" indent="-481144" algn="l">
              <a:lnSpc>
                <a:spcPts val="6239"/>
              </a:lnSpc>
              <a:buAutoNum type="arabicPeriod"/>
            </a:pPr>
            <a:r>
              <a:rPr lang="en-US" sz="4457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) -46 · 17 = -782</a:t>
            </a:r>
          </a:p>
          <a:p>
            <a:pPr marL="962288" lvl="1" indent="-481144" algn="l">
              <a:lnSpc>
                <a:spcPts val="6239"/>
              </a:lnSpc>
              <a:buAutoNum type="arabicPeriod"/>
            </a:pPr>
            <a:r>
              <a:rPr lang="en-US" sz="4457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) -17 · (-4) = 68</a:t>
            </a:r>
          </a:p>
          <a:p>
            <a:pPr marL="962288" lvl="1" indent="-481144" algn="l">
              <a:lnSpc>
                <a:spcPts val="6239"/>
              </a:lnSpc>
              <a:buAutoNum type="arabicPeriod"/>
            </a:pPr>
            <a:r>
              <a:rPr lang="en-US" sz="4457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-73 - (+137) = -210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9494886" y="3746683"/>
            <a:ext cx="9754660" cy="4715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239"/>
              </a:lnSpc>
            </a:pPr>
            <a:r>
              <a:rPr lang="en-US" sz="4457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7.) 52 + 303 = 355</a:t>
            </a:r>
          </a:p>
          <a:p>
            <a:pPr algn="l">
              <a:lnSpc>
                <a:spcPts val="6239"/>
              </a:lnSpc>
            </a:pPr>
            <a:r>
              <a:rPr lang="en-US" sz="4457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8.) +728 : (+56) = 13</a:t>
            </a:r>
          </a:p>
          <a:p>
            <a:pPr algn="l">
              <a:lnSpc>
                <a:spcPts val="6239"/>
              </a:lnSpc>
            </a:pPr>
            <a:r>
              <a:rPr lang="en-US" sz="4457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9.) -511 - (-98) = -413</a:t>
            </a:r>
          </a:p>
          <a:p>
            <a:pPr algn="l">
              <a:lnSpc>
                <a:spcPts val="6239"/>
              </a:lnSpc>
            </a:pPr>
            <a:r>
              <a:rPr lang="en-US" sz="4457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10.) -873 · 1 = -873</a:t>
            </a:r>
          </a:p>
          <a:p>
            <a:pPr algn="l">
              <a:lnSpc>
                <a:spcPts val="6239"/>
              </a:lnSpc>
            </a:pPr>
            <a:r>
              <a:rPr lang="en-US" sz="4457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11.) +117 + (-55) = 62</a:t>
            </a:r>
          </a:p>
          <a:p>
            <a:pPr algn="l">
              <a:lnSpc>
                <a:spcPts val="6239"/>
              </a:lnSpc>
            </a:pPr>
            <a:r>
              <a:rPr lang="en-US" sz="4457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12.) 0 - (+892) = -892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2CD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49037">
            <a:off x="-1462694" y="-4724504"/>
            <a:ext cx="21915158" cy="20287763"/>
          </a:xfrm>
          <a:custGeom>
            <a:avLst/>
            <a:gdLst/>
            <a:ahLst/>
            <a:cxnLst/>
            <a:rect l="l" t="t" r="r" b="b"/>
            <a:pathLst>
              <a:path w="21915158" h="20287763">
                <a:moveTo>
                  <a:pt x="0" y="0"/>
                </a:moveTo>
                <a:lnTo>
                  <a:pt x="21915159" y="0"/>
                </a:lnTo>
                <a:lnTo>
                  <a:pt x="21915159" y="20287763"/>
                </a:lnTo>
                <a:lnTo>
                  <a:pt x="0" y="2028776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286464">
            <a:off x="-1462694" y="-5000382"/>
            <a:ext cx="21915158" cy="20287763"/>
          </a:xfrm>
          <a:custGeom>
            <a:avLst/>
            <a:gdLst/>
            <a:ahLst/>
            <a:cxnLst/>
            <a:rect l="l" t="t" r="r" b="b"/>
            <a:pathLst>
              <a:path w="21915158" h="20287763">
                <a:moveTo>
                  <a:pt x="0" y="0"/>
                </a:moveTo>
                <a:lnTo>
                  <a:pt x="21915159" y="0"/>
                </a:lnTo>
                <a:lnTo>
                  <a:pt x="21915159" y="20287764"/>
                </a:lnTo>
                <a:lnTo>
                  <a:pt x="0" y="202877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144000" y="4070177"/>
            <a:ext cx="6983408" cy="6983408"/>
          </a:xfrm>
          <a:custGeom>
            <a:avLst/>
            <a:gdLst/>
            <a:ahLst/>
            <a:cxnLst/>
            <a:rect l="l" t="t" r="r" b="b"/>
            <a:pathLst>
              <a:path w="6983408" h="6983408">
                <a:moveTo>
                  <a:pt x="0" y="0"/>
                </a:moveTo>
                <a:lnTo>
                  <a:pt x="6983408" y="0"/>
                </a:lnTo>
                <a:lnTo>
                  <a:pt x="6983408" y="6983408"/>
                </a:lnTo>
                <a:lnTo>
                  <a:pt x="0" y="698340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59464" y="0"/>
            <a:ext cx="8150157" cy="8150157"/>
          </a:xfrm>
          <a:custGeom>
            <a:avLst/>
            <a:gdLst/>
            <a:ahLst/>
            <a:cxnLst/>
            <a:rect l="l" t="t" r="r" b="b"/>
            <a:pathLst>
              <a:path w="8150157" h="8150157">
                <a:moveTo>
                  <a:pt x="0" y="0"/>
                </a:moveTo>
                <a:lnTo>
                  <a:pt x="8150157" y="0"/>
                </a:lnTo>
                <a:lnTo>
                  <a:pt x="8150157" y="8150157"/>
                </a:lnTo>
                <a:lnTo>
                  <a:pt x="0" y="815015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-620071">
            <a:off x="2322489" y="-210870"/>
            <a:ext cx="14605365" cy="10303421"/>
          </a:xfrm>
          <a:custGeom>
            <a:avLst/>
            <a:gdLst/>
            <a:ahLst/>
            <a:cxnLst/>
            <a:rect l="l" t="t" r="r" b="b"/>
            <a:pathLst>
              <a:path w="14605365" h="10303421">
                <a:moveTo>
                  <a:pt x="0" y="0"/>
                </a:moveTo>
                <a:lnTo>
                  <a:pt x="14605366" y="0"/>
                </a:lnTo>
                <a:lnTo>
                  <a:pt x="14605366" y="10303422"/>
                </a:lnTo>
                <a:lnTo>
                  <a:pt x="0" y="1030342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-1216318">
            <a:off x="14096920" y="1278448"/>
            <a:ext cx="1725041" cy="2071555"/>
          </a:xfrm>
          <a:custGeom>
            <a:avLst/>
            <a:gdLst/>
            <a:ahLst/>
            <a:cxnLst/>
            <a:rect l="l" t="t" r="r" b="b"/>
            <a:pathLst>
              <a:path w="1725041" h="2071555">
                <a:moveTo>
                  <a:pt x="0" y="0"/>
                </a:moveTo>
                <a:lnTo>
                  <a:pt x="1725040" y="0"/>
                </a:lnTo>
                <a:lnTo>
                  <a:pt x="1725040" y="2071555"/>
                </a:lnTo>
                <a:lnTo>
                  <a:pt x="0" y="207155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-10332618">
            <a:off x="1464107" y="6651913"/>
            <a:ext cx="2117845" cy="2543263"/>
          </a:xfrm>
          <a:custGeom>
            <a:avLst/>
            <a:gdLst/>
            <a:ahLst/>
            <a:cxnLst/>
            <a:rect l="l" t="t" r="r" b="b"/>
            <a:pathLst>
              <a:path w="2117845" h="2543263">
                <a:moveTo>
                  <a:pt x="0" y="0"/>
                </a:moveTo>
                <a:lnTo>
                  <a:pt x="2117844" y="0"/>
                </a:lnTo>
                <a:lnTo>
                  <a:pt x="2117844" y="2543263"/>
                </a:lnTo>
                <a:lnTo>
                  <a:pt x="0" y="254326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192701" y="7027699"/>
            <a:ext cx="1641841" cy="1791691"/>
          </a:xfrm>
          <a:custGeom>
            <a:avLst/>
            <a:gdLst/>
            <a:ahLst/>
            <a:cxnLst/>
            <a:rect l="l" t="t" r="r" b="b"/>
            <a:pathLst>
              <a:path w="1641841" h="1791691">
                <a:moveTo>
                  <a:pt x="0" y="0"/>
                </a:moveTo>
                <a:lnTo>
                  <a:pt x="1641841" y="0"/>
                </a:lnTo>
                <a:lnTo>
                  <a:pt x="1641841" y="1791691"/>
                </a:lnTo>
                <a:lnTo>
                  <a:pt x="0" y="179169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771181" y="4449087"/>
            <a:ext cx="2648005" cy="2889689"/>
          </a:xfrm>
          <a:custGeom>
            <a:avLst/>
            <a:gdLst/>
            <a:ahLst/>
            <a:cxnLst/>
            <a:rect l="l" t="t" r="r" b="b"/>
            <a:pathLst>
              <a:path w="2648005" h="2889689">
                <a:moveTo>
                  <a:pt x="0" y="0"/>
                </a:moveTo>
                <a:lnTo>
                  <a:pt x="2648006" y="0"/>
                </a:lnTo>
                <a:lnTo>
                  <a:pt x="2648006" y="2889689"/>
                </a:lnTo>
                <a:lnTo>
                  <a:pt x="0" y="288968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4874098" y="2395220"/>
            <a:ext cx="8539805" cy="5277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69"/>
              </a:lnSpc>
            </a:pPr>
            <a:r>
              <a:rPr lang="en-US" sz="6999">
                <a:solidFill>
                  <a:srgbClr val="000000"/>
                </a:solidFill>
                <a:latin typeface="TT Masters"/>
                <a:ea typeface="TT Masters"/>
                <a:cs typeface="TT Masters"/>
                <a:sym typeface="TT Masters"/>
              </a:rPr>
              <a:t>Как объяснить правила человеку, который их не знает?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2CD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49037">
            <a:off x="-1462694" y="-4724504"/>
            <a:ext cx="21915158" cy="20287763"/>
          </a:xfrm>
          <a:custGeom>
            <a:avLst/>
            <a:gdLst/>
            <a:ahLst/>
            <a:cxnLst/>
            <a:rect l="l" t="t" r="r" b="b"/>
            <a:pathLst>
              <a:path w="21915158" h="20287763">
                <a:moveTo>
                  <a:pt x="0" y="0"/>
                </a:moveTo>
                <a:lnTo>
                  <a:pt x="21915159" y="0"/>
                </a:lnTo>
                <a:lnTo>
                  <a:pt x="21915159" y="20287763"/>
                </a:lnTo>
                <a:lnTo>
                  <a:pt x="0" y="2028776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286464">
            <a:off x="-1462694" y="-5000382"/>
            <a:ext cx="21915158" cy="20287763"/>
          </a:xfrm>
          <a:custGeom>
            <a:avLst/>
            <a:gdLst/>
            <a:ahLst/>
            <a:cxnLst/>
            <a:rect l="l" t="t" r="r" b="b"/>
            <a:pathLst>
              <a:path w="21915158" h="20287763">
                <a:moveTo>
                  <a:pt x="0" y="0"/>
                </a:moveTo>
                <a:lnTo>
                  <a:pt x="21915159" y="0"/>
                </a:lnTo>
                <a:lnTo>
                  <a:pt x="21915159" y="20287764"/>
                </a:lnTo>
                <a:lnTo>
                  <a:pt x="0" y="202877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344472" y="3418073"/>
            <a:ext cx="6983408" cy="6983408"/>
          </a:xfrm>
          <a:custGeom>
            <a:avLst/>
            <a:gdLst/>
            <a:ahLst/>
            <a:cxnLst/>
            <a:rect l="l" t="t" r="r" b="b"/>
            <a:pathLst>
              <a:path w="6983408" h="6983408">
                <a:moveTo>
                  <a:pt x="0" y="0"/>
                </a:moveTo>
                <a:lnTo>
                  <a:pt x="6983408" y="0"/>
                </a:lnTo>
                <a:lnTo>
                  <a:pt x="6983408" y="6983408"/>
                </a:lnTo>
                <a:lnTo>
                  <a:pt x="0" y="698340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910603" y="-308584"/>
            <a:ext cx="8150157" cy="8150157"/>
          </a:xfrm>
          <a:custGeom>
            <a:avLst/>
            <a:gdLst/>
            <a:ahLst/>
            <a:cxnLst/>
            <a:rect l="l" t="t" r="r" b="b"/>
            <a:pathLst>
              <a:path w="8150157" h="8150157">
                <a:moveTo>
                  <a:pt x="0" y="0"/>
                </a:moveTo>
                <a:lnTo>
                  <a:pt x="8150158" y="0"/>
                </a:lnTo>
                <a:lnTo>
                  <a:pt x="8150158" y="8150158"/>
                </a:lnTo>
                <a:lnTo>
                  <a:pt x="0" y="815015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-6920636">
            <a:off x="14580064" y="-2945352"/>
            <a:ext cx="5503690" cy="5273536"/>
          </a:xfrm>
          <a:custGeom>
            <a:avLst/>
            <a:gdLst/>
            <a:ahLst/>
            <a:cxnLst/>
            <a:rect l="l" t="t" r="r" b="b"/>
            <a:pathLst>
              <a:path w="5503690" h="5273536">
                <a:moveTo>
                  <a:pt x="0" y="0"/>
                </a:moveTo>
                <a:lnTo>
                  <a:pt x="5503691" y="0"/>
                </a:lnTo>
                <a:lnTo>
                  <a:pt x="5503691" y="5273536"/>
                </a:lnTo>
                <a:lnTo>
                  <a:pt x="0" y="527353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32107" y="1705533"/>
            <a:ext cx="17296396" cy="7233038"/>
          </a:xfrm>
          <a:custGeom>
            <a:avLst/>
            <a:gdLst/>
            <a:ahLst/>
            <a:cxnLst/>
            <a:rect l="l" t="t" r="r" b="b"/>
            <a:pathLst>
              <a:path w="17296396" h="7233038">
                <a:moveTo>
                  <a:pt x="0" y="0"/>
                </a:moveTo>
                <a:lnTo>
                  <a:pt x="17296396" y="0"/>
                </a:lnTo>
                <a:lnTo>
                  <a:pt x="17296396" y="7233038"/>
                </a:lnTo>
                <a:lnTo>
                  <a:pt x="0" y="723303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7101168" y="4264656"/>
            <a:ext cx="8735008" cy="41242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199"/>
              </a:lnSpc>
            </a:pPr>
            <a:r>
              <a:rPr lang="en-US" sz="5957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«Я понял»</a:t>
            </a:r>
          </a:p>
          <a:p>
            <a:pPr algn="l">
              <a:lnSpc>
                <a:spcPts val="11199"/>
              </a:lnSpc>
            </a:pPr>
            <a:r>
              <a:rPr lang="en-US" sz="5957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«Есть вопросы»</a:t>
            </a:r>
          </a:p>
          <a:p>
            <a:pPr algn="l">
              <a:lnSpc>
                <a:spcPts val="11199"/>
              </a:lnSpc>
            </a:pPr>
            <a:r>
              <a:rPr lang="en-US" sz="5957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«Нужна еще практика»</a:t>
            </a:r>
          </a:p>
        </p:txBody>
      </p:sp>
      <p:sp>
        <p:nvSpPr>
          <p:cNvPr id="9" name="Freeform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3594283">
            <a:off x="-2132532" y="7827910"/>
            <a:ext cx="6322464" cy="6058070"/>
          </a:xfrm>
          <a:custGeom>
            <a:avLst/>
            <a:gdLst/>
            <a:ahLst/>
            <a:cxnLst/>
            <a:rect l="l" t="t" r="r" b="b"/>
            <a:pathLst>
              <a:path w="6322464" h="6058070">
                <a:moveTo>
                  <a:pt x="0" y="0"/>
                </a:moveTo>
                <a:lnTo>
                  <a:pt x="6322464" y="0"/>
                </a:lnTo>
                <a:lnTo>
                  <a:pt x="6322464" y="6058071"/>
                </a:lnTo>
                <a:lnTo>
                  <a:pt x="0" y="605807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4948629" y="6103118"/>
            <a:ext cx="999750" cy="999750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DE59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1642106" y="2348230"/>
            <a:ext cx="15211025" cy="17176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999"/>
              </a:lnSpc>
              <a:spcBef>
                <a:spcPct val="0"/>
              </a:spcBef>
            </a:pPr>
            <a:r>
              <a:rPr lang="en-US" sz="9999">
                <a:solidFill>
                  <a:srgbClr val="000000"/>
                </a:solidFill>
                <a:latin typeface="TT Masters"/>
                <a:ea typeface="TT Masters"/>
                <a:cs typeface="TT Masters"/>
                <a:sym typeface="TT Masters"/>
              </a:rPr>
              <a:t>выберите позицию: 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4948629" y="4643625"/>
            <a:ext cx="999750" cy="999750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BF63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4948629" y="7598168"/>
            <a:ext cx="999750" cy="999750"/>
            <a:chOff x="0" y="0"/>
            <a:chExt cx="812800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3131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2CD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49037">
            <a:off x="-1462694" y="-4724504"/>
            <a:ext cx="21915158" cy="20287763"/>
          </a:xfrm>
          <a:custGeom>
            <a:avLst/>
            <a:gdLst/>
            <a:ahLst/>
            <a:cxnLst/>
            <a:rect l="l" t="t" r="r" b="b"/>
            <a:pathLst>
              <a:path w="21915158" h="20287763">
                <a:moveTo>
                  <a:pt x="0" y="0"/>
                </a:moveTo>
                <a:lnTo>
                  <a:pt x="21915159" y="0"/>
                </a:lnTo>
                <a:lnTo>
                  <a:pt x="21915159" y="20287763"/>
                </a:lnTo>
                <a:lnTo>
                  <a:pt x="0" y="2028776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286464">
            <a:off x="-1462694" y="-5000382"/>
            <a:ext cx="21915158" cy="20287763"/>
          </a:xfrm>
          <a:custGeom>
            <a:avLst/>
            <a:gdLst/>
            <a:ahLst/>
            <a:cxnLst/>
            <a:rect l="l" t="t" r="r" b="b"/>
            <a:pathLst>
              <a:path w="21915158" h="20287763">
                <a:moveTo>
                  <a:pt x="0" y="0"/>
                </a:moveTo>
                <a:lnTo>
                  <a:pt x="21915159" y="0"/>
                </a:lnTo>
                <a:lnTo>
                  <a:pt x="21915159" y="20287764"/>
                </a:lnTo>
                <a:lnTo>
                  <a:pt x="0" y="202877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144000" y="4070177"/>
            <a:ext cx="6983408" cy="6983408"/>
          </a:xfrm>
          <a:custGeom>
            <a:avLst/>
            <a:gdLst/>
            <a:ahLst/>
            <a:cxnLst/>
            <a:rect l="l" t="t" r="r" b="b"/>
            <a:pathLst>
              <a:path w="6983408" h="6983408">
                <a:moveTo>
                  <a:pt x="0" y="0"/>
                </a:moveTo>
                <a:lnTo>
                  <a:pt x="6983408" y="0"/>
                </a:lnTo>
                <a:lnTo>
                  <a:pt x="6983408" y="6983408"/>
                </a:lnTo>
                <a:lnTo>
                  <a:pt x="0" y="698340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59464" y="0"/>
            <a:ext cx="8150157" cy="8150157"/>
          </a:xfrm>
          <a:custGeom>
            <a:avLst/>
            <a:gdLst/>
            <a:ahLst/>
            <a:cxnLst/>
            <a:rect l="l" t="t" r="r" b="b"/>
            <a:pathLst>
              <a:path w="8150157" h="8150157">
                <a:moveTo>
                  <a:pt x="0" y="0"/>
                </a:moveTo>
                <a:lnTo>
                  <a:pt x="8150157" y="0"/>
                </a:lnTo>
                <a:lnTo>
                  <a:pt x="8150157" y="8150157"/>
                </a:lnTo>
                <a:lnTo>
                  <a:pt x="0" y="815015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-620071">
            <a:off x="2322489" y="-210870"/>
            <a:ext cx="14605365" cy="10303421"/>
          </a:xfrm>
          <a:custGeom>
            <a:avLst/>
            <a:gdLst/>
            <a:ahLst/>
            <a:cxnLst/>
            <a:rect l="l" t="t" r="r" b="b"/>
            <a:pathLst>
              <a:path w="14605365" h="10303421">
                <a:moveTo>
                  <a:pt x="0" y="0"/>
                </a:moveTo>
                <a:lnTo>
                  <a:pt x="14605366" y="0"/>
                </a:lnTo>
                <a:lnTo>
                  <a:pt x="14605366" y="10303422"/>
                </a:lnTo>
                <a:lnTo>
                  <a:pt x="0" y="1030342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-1216318">
            <a:off x="14096920" y="1278448"/>
            <a:ext cx="1725041" cy="2071555"/>
          </a:xfrm>
          <a:custGeom>
            <a:avLst/>
            <a:gdLst/>
            <a:ahLst/>
            <a:cxnLst/>
            <a:rect l="l" t="t" r="r" b="b"/>
            <a:pathLst>
              <a:path w="1725041" h="2071555">
                <a:moveTo>
                  <a:pt x="0" y="0"/>
                </a:moveTo>
                <a:lnTo>
                  <a:pt x="1725040" y="0"/>
                </a:lnTo>
                <a:lnTo>
                  <a:pt x="1725040" y="2071555"/>
                </a:lnTo>
                <a:lnTo>
                  <a:pt x="0" y="207155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-10332618">
            <a:off x="1464107" y="6651913"/>
            <a:ext cx="2117845" cy="2543263"/>
          </a:xfrm>
          <a:custGeom>
            <a:avLst/>
            <a:gdLst/>
            <a:ahLst/>
            <a:cxnLst/>
            <a:rect l="l" t="t" r="r" b="b"/>
            <a:pathLst>
              <a:path w="2117845" h="2543263">
                <a:moveTo>
                  <a:pt x="0" y="0"/>
                </a:moveTo>
                <a:lnTo>
                  <a:pt x="2117844" y="0"/>
                </a:lnTo>
                <a:lnTo>
                  <a:pt x="2117844" y="2543263"/>
                </a:lnTo>
                <a:lnTo>
                  <a:pt x="0" y="254326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192701" y="7027699"/>
            <a:ext cx="1641841" cy="1791691"/>
          </a:xfrm>
          <a:custGeom>
            <a:avLst/>
            <a:gdLst/>
            <a:ahLst/>
            <a:cxnLst/>
            <a:rect l="l" t="t" r="r" b="b"/>
            <a:pathLst>
              <a:path w="1641841" h="1791691">
                <a:moveTo>
                  <a:pt x="0" y="0"/>
                </a:moveTo>
                <a:lnTo>
                  <a:pt x="1641841" y="0"/>
                </a:lnTo>
                <a:lnTo>
                  <a:pt x="1641841" y="1791691"/>
                </a:lnTo>
                <a:lnTo>
                  <a:pt x="0" y="179169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771181" y="4449087"/>
            <a:ext cx="2648005" cy="2889689"/>
          </a:xfrm>
          <a:custGeom>
            <a:avLst/>
            <a:gdLst/>
            <a:ahLst/>
            <a:cxnLst/>
            <a:rect l="l" t="t" r="r" b="b"/>
            <a:pathLst>
              <a:path w="2648005" h="2889689">
                <a:moveTo>
                  <a:pt x="0" y="0"/>
                </a:moveTo>
                <a:lnTo>
                  <a:pt x="2648006" y="0"/>
                </a:lnTo>
                <a:lnTo>
                  <a:pt x="2648006" y="2889689"/>
                </a:lnTo>
                <a:lnTo>
                  <a:pt x="0" y="288968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4765220" y="2859243"/>
            <a:ext cx="8757559" cy="40065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014"/>
              </a:lnSpc>
            </a:pPr>
            <a:r>
              <a:rPr lang="en-US" sz="4405">
                <a:solidFill>
                  <a:srgbClr val="000000"/>
                </a:solidFill>
                <a:latin typeface="TT Masters"/>
                <a:ea typeface="TT Masters"/>
                <a:cs typeface="TT Masters"/>
                <a:sym typeface="TT Masters"/>
              </a:rPr>
              <a:t>Арифметические действия </a:t>
            </a:r>
          </a:p>
          <a:p>
            <a:pPr algn="ctr">
              <a:lnSpc>
                <a:spcPts val="11014"/>
              </a:lnSpc>
            </a:pPr>
            <a:r>
              <a:rPr lang="en-US" sz="4405">
                <a:solidFill>
                  <a:srgbClr val="000000"/>
                </a:solidFill>
                <a:latin typeface="TT Masters"/>
                <a:ea typeface="TT Masters"/>
                <a:cs typeface="TT Masters"/>
                <a:sym typeface="TT Masters"/>
              </a:rPr>
              <a:t>с положительными и отрицательными числами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2CD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49037">
            <a:off x="-1462694" y="-4724504"/>
            <a:ext cx="21915158" cy="20287763"/>
          </a:xfrm>
          <a:custGeom>
            <a:avLst/>
            <a:gdLst/>
            <a:ahLst/>
            <a:cxnLst/>
            <a:rect l="l" t="t" r="r" b="b"/>
            <a:pathLst>
              <a:path w="21915158" h="20287763">
                <a:moveTo>
                  <a:pt x="0" y="0"/>
                </a:moveTo>
                <a:lnTo>
                  <a:pt x="21915159" y="0"/>
                </a:lnTo>
                <a:lnTo>
                  <a:pt x="21915159" y="20287763"/>
                </a:lnTo>
                <a:lnTo>
                  <a:pt x="0" y="2028776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286464">
            <a:off x="-1462694" y="-5000382"/>
            <a:ext cx="21915158" cy="20287763"/>
          </a:xfrm>
          <a:custGeom>
            <a:avLst/>
            <a:gdLst/>
            <a:ahLst/>
            <a:cxnLst/>
            <a:rect l="l" t="t" r="r" b="b"/>
            <a:pathLst>
              <a:path w="21915158" h="20287763">
                <a:moveTo>
                  <a:pt x="0" y="0"/>
                </a:moveTo>
                <a:lnTo>
                  <a:pt x="21915159" y="0"/>
                </a:lnTo>
                <a:lnTo>
                  <a:pt x="21915159" y="20287764"/>
                </a:lnTo>
                <a:lnTo>
                  <a:pt x="0" y="202877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144000" y="4070177"/>
            <a:ext cx="6983408" cy="6983408"/>
          </a:xfrm>
          <a:custGeom>
            <a:avLst/>
            <a:gdLst/>
            <a:ahLst/>
            <a:cxnLst/>
            <a:rect l="l" t="t" r="r" b="b"/>
            <a:pathLst>
              <a:path w="6983408" h="6983408">
                <a:moveTo>
                  <a:pt x="0" y="0"/>
                </a:moveTo>
                <a:lnTo>
                  <a:pt x="6983408" y="0"/>
                </a:lnTo>
                <a:lnTo>
                  <a:pt x="6983408" y="6983408"/>
                </a:lnTo>
                <a:lnTo>
                  <a:pt x="0" y="698340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59464" y="0"/>
            <a:ext cx="8150157" cy="8150157"/>
          </a:xfrm>
          <a:custGeom>
            <a:avLst/>
            <a:gdLst/>
            <a:ahLst/>
            <a:cxnLst/>
            <a:rect l="l" t="t" r="r" b="b"/>
            <a:pathLst>
              <a:path w="8150157" h="8150157">
                <a:moveTo>
                  <a:pt x="0" y="0"/>
                </a:moveTo>
                <a:lnTo>
                  <a:pt x="8150157" y="0"/>
                </a:lnTo>
                <a:lnTo>
                  <a:pt x="8150157" y="8150157"/>
                </a:lnTo>
                <a:lnTo>
                  <a:pt x="0" y="815015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-620071">
            <a:off x="2322489" y="-210870"/>
            <a:ext cx="14605365" cy="10303421"/>
          </a:xfrm>
          <a:custGeom>
            <a:avLst/>
            <a:gdLst/>
            <a:ahLst/>
            <a:cxnLst/>
            <a:rect l="l" t="t" r="r" b="b"/>
            <a:pathLst>
              <a:path w="14605365" h="10303421">
                <a:moveTo>
                  <a:pt x="0" y="0"/>
                </a:moveTo>
                <a:lnTo>
                  <a:pt x="14605366" y="0"/>
                </a:lnTo>
                <a:lnTo>
                  <a:pt x="14605366" y="10303422"/>
                </a:lnTo>
                <a:lnTo>
                  <a:pt x="0" y="1030342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-1216318">
            <a:off x="14096920" y="1278448"/>
            <a:ext cx="1725041" cy="2071555"/>
          </a:xfrm>
          <a:custGeom>
            <a:avLst/>
            <a:gdLst/>
            <a:ahLst/>
            <a:cxnLst/>
            <a:rect l="l" t="t" r="r" b="b"/>
            <a:pathLst>
              <a:path w="1725041" h="2071555">
                <a:moveTo>
                  <a:pt x="0" y="0"/>
                </a:moveTo>
                <a:lnTo>
                  <a:pt x="1725040" y="0"/>
                </a:lnTo>
                <a:lnTo>
                  <a:pt x="1725040" y="2071555"/>
                </a:lnTo>
                <a:lnTo>
                  <a:pt x="0" y="207155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-10332618">
            <a:off x="1464107" y="6651913"/>
            <a:ext cx="2117845" cy="2543263"/>
          </a:xfrm>
          <a:custGeom>
            <a:avLst/>
            <a:gdLst/>
            <a:ahLst/>
            <a:cxnLst/>
            <a:rect l="l" t="t" r="r" b="b"/>
            <a:pathLst>
              <a:path w="2117845" h="2543263">
                <a:moveTo>
                  <a:pt x="0" y="0"/>
                </a:moveTo>
                <a:lnTo>
                  <a:pt x="2117844" y="0"/>
                </a:lnTo>
                <a:lnTo>
                  <a:pt x="2117844" y="2543263"/>
                </a:lnTo>
                <a:lnTo>
                  <a:pt x="0" y="254326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192701" y="7027699"/>
            <a:ext cx="1641841" cy="1791691"/>
          </a:xfrm>
          <a:custGeom>
            <a:avLst/>
            <a:gdLst/>
            <a:ahLst/>
            <a:cxnLst/>
            <a:rect l="l" t="t" r="r" b="b"/>
            <a:pathLst>
              <a:path w="1641841" h="1791691">
                <a:moveTo>
                  <a:pt x="0" y="0"/>
                </a:moveTo>
                <a:lnTo>
                  <a:pt x="1641841" y="0"/>
                </a:lnTo>
                <a:lnTo>
                  <a:pt x="1641841" y="1791691"/>
                </a:lnTo>
                <a:lnTo>
                  <a:pt x="0" y="179169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771181" y="4449087"/>
            <a:ext cx="2648005" cy="2889689"/>
          </a:xfrm>
          <a:custGeom>
            <a:avLst/>
            <a:gdLst/>
            <a:ahLst/>
            <a:cxnLst/>
            <a:rect l="l" t="t" r="r" b="b"/>
            <a:pathLst>
              <a:path w="2648005" h="2889689">
                <a:moveTo>
                  <a:pt x="0" y="0"/>
                </a:moveTo>
                <a:lnTo>
                  <a:pt x="2648006" y="0"/>
                </a:lnTo>
                <a:lnTo>
                  <a:pt x="2648006" y="2889689"/>
                </a:lnTo>
                <a:lnTo>
                  <a:pt x="0" y="288968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4765220" y="3121020"/>
            <a:ext cx="8757559" cy="3740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099"/>
              </a:lnSpc>
            </a:pPr>
            <a:r>
              <a:rPr lang="en-US" sz="9999">
                <a:solidFill>
                  <a:srgbClr val="000000"/>
                </a:solidFill>
                <a:latin typeface="TT Masters"/>
                <a:ea typeface="TT Masters"/>
                <a:cs typeface="TT Masters"/>
                <a:sym typeface="TT Masters"/>
              </a:rPr>
              <a:t>Вспомним </a:t>
            </a:r>
          </a:p>
          <a:p>
            <a:pPr algn="ctr">
              <a:lnSpc>
                <a:spcPts val="15099"/>
              </a:lnSpc>
            </a:pPr>
            <a:r>
              <a:rPr lang="en-US" sz="9999">
                <a:solidFill>
                  <a:srgbClr val="000000"/>
                </a:solidFill>
                <a:latin typeface="TT Masters"/>
                <a:ea typeface="TT Masters"/>
                <a:cs typeface="TT Masters"/>
                <a:sym typeface="TT Masters"/>
              </a:rPr>
              <a:t>правила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2CD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49037">
            <a:off x="-1462694" y="-4724504"/>
            <a:ext cx="21915158" cy="20287763"/>
          </a:xfrm>
          <a:custGeom>
            <a:avLst/>
            <a:gdLst/>
            <a:ahLst/>
            <a:cxnLst/>
            <a:rect l="l" t="t" r="r" b="b"/>
            <a:pathLst>
              <a:path w="21915158" h="20287763">
                <a:moveTo>
                  <a:pt x="0" y="0"/>
                </a:moveTo>
                <a:lnTo>
                  <a:pt x="21915159" y="0"/>
                </a:lnTo>
                <a:lnTo>
                  <a:pt x="21915159" y="20287763"/>
                </a:lnTo>
                <a:lnTo>
                  <a:pt x="0" y="2028776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286464">
            <a:off x="-1462694" y="-5000382"/>
            <a:ext cx="21915158" cy="20287763"/>
          </a:xfrm>
          <a:custGeom>
            <a:avLst/>
            <a:gdLst/>
            <a:ahLst/>
            <a:cxnLst/>
            <a:rect l="l" t="t" r="r" b="b"/>
            <a:pathLst>
              <a:path w="21915158" h="20287763">
                <a:moveTo>
                  <a:pt x="0" y="0"/>
                </a:moveTo>
                <a:lnTo>
                  <a:pt x="21915159" y="0"/>
                </a:lnTo>
                <a:lnTo>
                  <a:pt x="21915159" y="20287764"/>
                </a:lnTo>
                <a:lnTo>
                  <a:pt x="0" y="202877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344472" y="3418073"/>
            <a:ext cx="6983408" cy="6983408"/>
          </a:xfrm>
          <a:custGeom>
            <a:avLst/>
            <a:gdLst/>
            <a:ahLst/>
            <a:cxnLst/>
            <a:rect l="l" t="t" r="r" b="b"/>
            <a:pathLst>
              <a:path w="6983408" h="6983408">
                <a:moveTo>
                  <a:pt x="0" y="0"/>
                </a:moveTo>
                <a:lnTo>
                  <a:pt x="6983408" y="0"/>
                </a:lnTo>
                <a:lnTo>
                  <a:pt x="6983408" y="6983408"/>
                </a:lnTo>
                <a:lnTo>
                  <a:pt x="0" y="698340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910603" y="-308584"/>
            <a:ext cx="8150157" cy="8150157"/>
          </a:xfrm>
          <a:custGeom>
            <a:avLst/>
            <a:gdLst/>
            <a:ahLst/>
            <a:cxnLst/>
            <a:rect l="l" t="t" r="r" b="b"/>
            <a:pathLst>
              <a:path w="8150157" h="8150157">
                <a:moveTo>
                  <a:pt x="0" y="0"/>
                </a:moveTo>
                <a:lnTo>
                  <a:pt x="8150158" y="0"/>
                </a:lnTo>
                <a:lnTo>
                  <a:pt x="8150158" y="8150158"/>
                </a:lnTo>
                <a:lnTo>
                  <a:pt x="0" y="815015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-6920636">
            <a:off x="14580064" y="-2945352"/>
            <a:ext cx="5503690" cy="5273536"/>
          </a:xfrm>
          <a:custGeom>
            <a:avLst/>
            <a:gdLst/>
            <a:ahLst/>
            <a:cxnLst/>
            <a:rect l="l" t="t" r="r" b="b"/>
            <a:pathLst>
              <a:path w="5503690" h="5273536">
                <a:moveTo>
                  <a:pt x="0" y="0"/>
                </a:moveTo>
                <a:lnTo>
                  <a:pt x="5503691" y="0"/>
                </a:lnTo>
                <a:lnTo>
                  <a:pt x="5503691" y="5273536"/>
                </a:lnTo>
                <a:lnTo>
                  <a:pt x="0" y="527353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32107" y="1705533"/>
            <a:ext cx="17296396" cy="7233038"/>
          </a:xfrm>
          <a:custGeom>
            <a:avLst/>
            <a:gdLst/>
            <a:ahLst/>
            <a:cxnLst/>
            <a:rect l="l" t="t" r="r" b="b"/>
            <a:pathLst>
              <a:path w="17296396" h="7233038">
                <a:moveTo>
                  <a:pt x="0" y="0"/>
                </a:moveTo>
                <a:lnTo>
                  <a:pt x="17296396" y="0"/>
                </a:lnTo>
                <a:lnTo>
                  <a:pt x="17296396" y="7233038"/>
                </a:lnTo>
                <a:lnTo>
                  <a:pt x="0" y="723303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2570956" y="2048819"/>
            <a:ext cx="13218698" cy="17176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999"/>
              </a:lnSpc>
              <a:spcBef>
                <a:spcPct val="0"/>
              </a:spcBef>
            </a:pPr>
            <a:r>
              <a:rPr lang="en-US" sz="9999">
                <a:solidFill>
                  <a:srgbClr val="000000"/>
                </a:solidFill>
                <a:latin typeface="TT Masters"/>
                <a:ea typeface="TT Masters"/>
                <a:cs typeface="TT Masters"/>
                <a:sym typeface="TT Masters"/>
              </a:rPr>
              <a:t>Сложение чисел:</a:t>
            </a:r>
          </a:p>
        </p:txBody>
      </p:sp>
      <p:sp>
        <p:nvSpPr>
          <p:cNvPr id="9" name="Freeform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3594283">
            <a:off x="-2132532" y="7827910"/>
            <a:ext cx="6322464" cy="6058070"/>
          </a:xfrm>
          <a:custGeom>
            <a:avLst/>
            <a:gdLst/>
            <a:ahLst/>
            <a:cxnLst/>
            <a:rect l="l" t="t" r="r" b="b"/>
            <a:pathLst>
              <a:path w="6322464" h="6058070">
                <a:moveTo>
                  <a:pt x="0" y="0"/>
                </a:moveTo>
                <a:lnTo>
                  <a:pt x="6322464" y="0"/>
                </a:lnTo>
                <a:lnTo>
                  <a:pt x="6322464" y="6058071"/>
                </a:lnTo>
                <a:lnTo>
                  <a:pt x="0" y="605807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3079555" y="4223175"/>
            <a:ext cx="12201498" cy="29043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96"/>
              </a:lnSpc>
            </a:pPr>
            <a:r>
              <a:rPr lang="en-US" sz="4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Если числа одного знака, их модули складываются, знак сохраняется:</a:t>
            </a:r>
          </a:p>
          <a:p>
            <a:pPr algn="ctr">
              <a:lnSpc>
                <a:spcPts val="7896"/>
              </a:lnSpc>
            </a:pPr>
            <a:r>
              <a:rPr lang="en-US" sz="4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(-4) + (-6) = -10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2CD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49037">
            <a:off x="-1462694" y="-4724504"/>
            <a:ext cx="21915158" cy="20287763"/>
          </a:xfrm>
          <a:custGeom>
            <a:avLst/>
            <a:gdLst/>
            <a:ahLst/>
            <a:cxnLst/>
            <a:rect l="l" t="t" r="r" b="b"/>
            <a:pathLst>
              <a:path w="21915158" h="20287763">
                <a:moveTo>
                  <a:pt x="0" y="0"/>
                </a:moveTo>
                <a:lnTo>
                  <a:pt x="21915159" y="0"/>
                </a:lnTo>
                <a:lnTo>
                  <a:pt x="21915159" y="20287763"/>
                </a:lnTo>
                <a:lnTo>
                  <a:pt x="0" y="2028776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286464">
            <a:off x="-1462694" y="-5000382"/>
            <a:ext cx="21915158" cy="20287763"/>
          </a:xfrm>
          <a:custGeom>
            <a:avLst/>
            <a:gdLst/>
            <a:ahLst/>
            <a:cxnLst/>
            <a:rect l="l" t="t" r="r" b="b"/>
            <a:pathLst>
              <a:path w="21915158" h="20287763">
                <a:moveTo>
                  <a:pt x="0" y="0"/>
                </a:moveTo>
                <a:lnTo>
                  <a:pt x="21915159" y="0"/>
                </a:lnTo>
                <a:lnTo>
                  <a:pt x="21915159" y="20287764"/>
                </a:lnTo>
                <a:lnTo>
                  <a:pt x="0" y="202877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344472" y="3418073"/>
            <a:ext cx="6983408" cy="6983408"/>
          </a:xfrm>
          <a:custGeom>
            <a:avLst/>
            <a:gdLst/>
            <a:ahLst/>
            <a:cxnLst/>
            <a:rect l="l" t="t" r="r" b="b"/>
            <a:pathLst>
              <a:path w="6983408" h="6983408">
                <a:moveTo>
                  <a:pt x="0" y="0"/>
                </a:moveTo>
                <a:lnTo>
                  <a:pt x="6983408" y="0"/>
                </a:lnTo>
                <a:lnTo>
                  <a:pt x="6983408" y="6983408"/>
                </a:lnTo>
                <a:lnTo>
                  <a:pt x="0" y="698340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910603" y="-308584"/>
            <a:ext cx="8150157" cy="8150157"/>
          </a:xfrm>
          <a:custGeom>
            <a:avLst/>
            <a:gdLst/>
            <a:ahLst/>
            <a:cxnLst/>
            <a:rect l="l" t="t" r="r" b="b"/>
            <a:pathLst>
              <a:path w="8150157" h="8150157">
                <a:moveTo>
                  <a:pt x="0" y="0"/>
                </a:moveTo>
                <a:lnTo>
                  <a:pt x="8150158" y="0"/>
                </a:lnTo>
                <a:lnTo>
                  <a:pt x="8150158" y="8150158"/>
                </a:lnTo>
                <a:lnTo>
                  <a:pt x="0" y="815015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-6920636">
            <a:off x="14580064" y="-2945352"/>
            <a:ext cx="5503690" cy="5273536"/>
          </a:xfrm>
          <a:custGeom>
            <a:avLst/>
            <a:gdLst/>
            <a:ahLst/>
            <a:cxnLst/>
            <a:rect l="l" t="t" r="r" b="b"/>
            <a:pathLst>
              <a:path w="5503690" h="5273536">
                <a:moveTo>
                  <a:pt x="0" y="0"/>
                </a:moveTo>
                <a:lnTo>
                  <a:pt x="5503691" y="0"/>
                </a:lnTo>
                <a:lnTo>
                  <a:pt x="5503691" y="5273536"/>
                </a:lnTo>
                <a:lnTo>
                  <a:pt x="0" y="527353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32107" y="1705533"/>
            <a:ext cx="17296396" cy="7233038"/>
          </a:xfrm>
          <a:custGeom>
            <a:avLst/>
            <a:gdLst/>
            <a:ahLst/>
            <a:cxnLst/>
            <a:rect l="l" t="t" r="r" b="b"/>
            <a:pathLst>
              <a:path w="17296396" h="7233038">
                <a:moveTo>
                  <a:pt x="0" y="0"/>
                </a:moveTo>
                <a:lnTo>
                  <a:pt x="17296396" y="0"/>
                </a:lnTo>
                <a:lnTo>
                  <a:pt x="17296396" y="7233038"/>
                </a:lnTo>
                <a:lnTo>
                  <a:pt x="0" y="723303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2570956" y="2048819"/>
            <a:ext cx="13218698" cy="17176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999"/>
              </a:lnSpc>
              <a:spcBef>
                <a:spcPct val="0"/>
              </a:spcBef>
            </a:pPr>
            <a:r>
              <a:rPr lang="en-US" sz="9999">
                <a:solidFill>
                  <a:srgbClr val="000000"/>
                </a:solidFill>
                <a:latin typeface="TT Masters"/>
                <a:ea typeface="TT Masters"/>
                <a:cs typeface="TT Masters"/>
                <a:sym typeface="TT Masters"/>
              </a:rPr>
              <a:t>Сложение чисел:</a:t>
            </a:r>
          </a:p>
        </p:txBody>
      </p:sp>
      <p:sp>
        <p:nvSpPr>
          <p:cNvPr id="9" name="Freeform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3594283">
            <a:off x="-2132532" y="7827910"/>
            <a:ext cx="6322464" cy="6058070"/>
          </a:xfrm>
          <a:custGeom>
            <a:avLst/>
            <a:gdLst/>
            <a:ahLst/>
            <a:cxnLst/>
            <a:rect l="l" t="t" r="r" b="b"/>
            <a:pathLst>
              <a:path w="6322464" h="6058070">
                <a:moveTo>
                  <a:pt x="0" y="0"/>
                </a:moveTo>
                <a:lnTo>
                  <a:pt x="6322464" y="0"/>
                </a:lnTo>
                <a:lnTo>
                  <a:pt x="6322464" y="6058071"/>
                </a:lnTo>
                <a:lnTo>
                  <a:pt x="0" y="605807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1913648" y="3937091"/>
            <a:ext cx="14460704" cy="39044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96"/>
              </a:lnSpc>
            </a:pPr>
            <a:r>
              <a:rPr lang="en-US" sz="4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Если числа разного знака, вычитаем меньший модуль из большего, берем знак числа с большим модулем:</a:t>
            </a:r>
          </a:p>
          <a:p>
            <a:pPr algn="ctr">
              <a:lnSpc>
                <a:spcPts val="7896"/>
              </a:lnSpc>
            </a:pPr>
            <a:r>
              <a:rPr lang="en-US" sz="4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(+7) + (-3) = +4</a:t>
            </a:r>
          </a:p>
          <a:p>
            <a:pPr algn="ctr">
              <a:lnSpc>
                <a:spcPts val="7896"/>
              </a:lnSpc>
            </a:pPr>
            <a:r>
              <a:rPr lang="en-US" sz="4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(-8) + (+5) = -3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2CD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49037">
            <a:off x="-1462694" y="-4724504"/>
            <a:ext cx="21915158" cy="20287763"/>
          </a:xfrm>
          <a:custGeom>
            <a:avLst/>
            <a:gdLst/>
            <a:ahLst/>
            <a:cxnLst/>
            <a:rect l="l" t="t" r="r" b="b"/>
            <a:pathLst>
              <a:path w="21915158" h="20287763">
                <a:moveTo>
                  <a:pt x="0" y="0"/>
                </a:moveTo>
                <a:lnTo>
                  <a:pt x="21915159" y="0"/>
                </a:lnTo>
                <a:lnTo>
                  <a:pt x="21915159" y="20287763"/>
                </a:lnTo>
                <a:lnTo>
                  <a:pt x="0" y="2028776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286464">
            <a:off x="-1462694" y="-5000382"/>
            <a:ext cx="21915158" cy="20287763"/>
          </a:xfrm>
          <a:custGeom>
            <a:avLst/>
            <a:gdLst/>
            <a:ahLst/>
            <a:cxnLst/>
            <a:rect l="l" t="t" r="r" b="b"/>
            <a:pathLst>
              <a:path w="21915158" h="20287763">
                <a:moveTo>
                  <a:pt x="0" y="0"/>
                </a:moveTo>
                <a:lnTo>
                  <a:pt x="21915159" y="0"/>
                </a:lnTo>
                <a:lnTo>
                  <a:pt x="21915159" y="20287764"/>
                </a:lnTo>
                <a:lnTo>
                  <a:pt x="0" y="202877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344472" y="3418073"/>
            <a:ext cx="6983408" cy="6983408"/>
          </a:xfrm>
          <a:custGeom>
            <a:avLst/>
            <a:gdLst/>
            <a:ahLst/>
            <a:cxnLst/>
            <a:rect l="l" t="t" r="r" b="b"/>
            <a:pathLst>
              <a:path w="6983408" h="6983408">
                <a:moveTo>
                  <a:pt x="0" y="0"/>
                </a:moveTo>
                <a:lnTo>
                  <a:pt x="6983408" y="0"/>
                </a:lnTo>
                <a:lnTo>
                  <a:pt x="6983408" y="6983408"/>
                </a:lnTo>
                <a:lnTo>
                  <a:pt x="0" y="698340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910603" y="-308584"/>
            <a:ext cx="8150157" cy="8150157"/>
          </a:xfrm>
          <a:custGeom>
            <a:avLst/>
            <a:gdLst/>
            <a:ahLst/>
            <a:cxnLst/>
            <a:rect l="l" t="t" r="r" b="b"/>
            <a:pathLst>
              <a:path w="8150157" h="8150157">
                <a:moveTo>
                  <a:pt x="0" y="0"/>
                </a:moveTo>
                <a:lnTo>
                  <a:pt x="8150158" y="0"/>
                </a:lnTo>
                <a:lnTo>
                  <a:pt x="8150158" y="8150158"/>
                </a:lnTo>
                <a:lnTo>
                  <a:pt x="0" y="815015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-6920636">
            <a:off x="14580064" y="-2945352"/>
            <a:ext cx="5503690" cy="5273536"/>
          </a:xfrm>
          <a:custGeom>
            <a:avLst/>
            <a:gdLst/>
            <a:ahLst/>
            <a:cxnLst/>
            <a:rect l="l" t="t" r="r" b="b"/>
            <a:pathLst>
              <a:path w="5503690" h="5273536">
                <a:moveTo>
                  <a:pt x="0" y="0"/>
                </a:moveTo>
                <a:lnTo>
                  <a:pt x="5503691" y="0"/>
                </a:lnTo>
                <a:lnTo>
                  <a:pt x="5503691" y="5273536"/>
                </a:lnTo>
                <a:lnTo>
                  <a:pt x="0" y="527353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32107" y="1705533"/>
            <a:ext cx="17296396" cy="7233038"/>
          </a:xfrm>
          <a:custGeom>
            <a:avLst/>
            <a:gdLst/>
            <a:ahLst/>
            <a:cxnLst/>
            <a:rect l="l" t="t" r="r" b="b"/>
            <a:pathLst>
              <a:path w="17296396" h="7233038">
                <a:moveTo>
                  <a:pt x="0" y="0"/>
                </a:moveTo>
                <a:lnTo>
                  <a:pt x="17296396" y="0"/>
                </a:lnTo>
                <a:lnTo>
                  <a:pt x="17296396" y="7233038"/>
                </a:lnTo>
                <a:lnTo>
                  <a:pt x="0" y="723303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2617478" y="2459223"/>
            <a:ext cx="13218698" cy="17176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999"/>
              </a:lnSpc>
              <a:spcBef>
                <a:spcPct val="0"/>
              </a:spcBef>
            </a:pPr>
            <a:r>
              <a:rPr lang="en-US" sz="9999">
                <a:solidFill>
                  <a:srgbClr val="000000"/>
                </a:solidFill>
                <a:latin typeface="TT Masters"/>
                <a:ea typeface="TT Masters"/>
                <a:cs typeface="TT Masters"/>
                <a:sym typeface="TT Masters"/>
              </a:rPr>
              <a:t>Вычитание чисел:</a:t>
            </a:r>
          </a:p>
        </p:txBody>
      </p:sp>
      <p:sp>
        <p:nvSpPr>
          <p:cNvPr id="9" name="Freeform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3594283">
            <a:off x="-2132532" y="7827910"/>
            <a:ext cx="6322464" cy="6058070"/>
          </a:xfrm>
          <a:custGeom>
            <a:avLst/>
            <a:gdLst/>
            <a:ahLst/>
            <a:cxnLst/>
            <a:rect l="l" t="t" r="r" b="b"/>
            <a:pathLst>
              <a:path w="6322464" h="6058070">
                <a:moveTo>
                  <a:pt x="0" y="0"/>
                </a:moveTo>
                <a:lnTo>
                  <a:pt x="6322464" y="0"/>
                </a:lnTo>
                <a:lnTo>
                  <a:pt x="6322464" y="6058071"/>
                </a:lnTo>
                <a:lnTo>
                  <a:pt x="0" y="605807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1471174" y="4505438"/>
            <a:ext cx="15345652" cy="30848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79"/>
              </a:lnSpc>
            </a:pPr>
            <a:r>
              <a:rPr lang="en-US" sz="4457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Если уменьшаемое меньше вычитаемого, получаем отрицательное число:</a:t>
            </a:r>
          </a:p>
          <a:p>
            <a:pPr algn="ctr">
              <a:lnSpc>
                <a:spcPts val="8379"/>
              </a:lnSpc>
            </a:pPr>
            <a:r>
              <a:rPr lang="en-US" sz="4457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Пример: 5 - 8 = -3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2CD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49037">
            <a:off x="-1462694" y="-4724504"/>
            <a:ext cx="21915158" cy="20287763"/>
          </a:xfrm>
          <a:custGeom>
            <a:avLst/>
            <a:gdLst/>
            <a:ahLst/>
            <a:cxnLst/>
            <a:rect l="l" t="t" r="r" b="b"/>
            <a:pathLst>
              <a:path w="21915158" h="20287763">
                <a:moveTo>
                  <a:pt x="0" y="0"/>
                </a:moveTo>
                <a:lnTo>
                  <a:pt x="21915159" y="0"/>
                </a:lnTo>
                <a:lnTo>
                  <a:pt x="21915159" y="20287763"/>
                </a:lnTo>
                <a:lnTo>
                  <a:pt x="0" y="2028776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286464">
            <a:off x="-1462694" y="-5000382"/>
            <a:ext cx="21915158" cy="20287763"/>
          </a:xfrm>
          <a:custGeom>
            <a:avLst/>
            <a:gdLst/>
            <a:ahLst/>
            <a:cxnLst/>
            <a:rect l="l" t="t" r="r" b="b"/>
            <a:pathLst>
              <a:path w="21915158" h="20287763">
                <a:moveTo>
                  <a:pt x="0" y="0"/>
                </a:moveTo>
                <a:lnTo>
                  <a:pt x="21915159" y="0"/>
                </a:lnTo>
                <a:lnTo>
                  <a:pt x="21915159" y="20287764"/>
                </a:lnTo>
                <a:lnTo>
                  <a:pt x="0" y="202877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344472" y="3418073"/>
            <a:ext cx="6983408" cy="6983408"/>
          </a:xfrm>
          <a:custGeom>
            <a:avLst/>
            <a:gdLst/>
            <a:ahLst/>
            <a:cxnLst/>
            <a:rect l="l" t="t" r="r" b="b"/>
            <a:pathLst>
              <a:path w="6983408" h="6983408">
                <a:moveTo>
                  <a:pt x="0" y="0"/>
                </a:moveTo>
                <a:lnTo>
                  <a:pt x="6983408" y="0"/>
                </a:lnTo>
                <a:lnTo>
                  <a:pt x="6983408" y="6983408"/>
                </a:lnTo>
                <a:lnTo>
                  <a:pt x="0" y="698340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910603" y="-308584"/>
            <a:ext cx="8150157" cy="8150157"/>
          </a:xfrm>
          <a:custGeom>
            <a:avLst/>
            <a:gdLst/>
            <a:ahLst/>
            <a:cxnLst/>
            <a:rect l="l" t="t" r="r" b="b"/>
            <a:pathLst>
              <a:path w="8150157" h="8150157">
                <a:moveTo>
                  <a:pt x="0" y="0"/>
                </a:moveTo>
                <a:lnTo>
                  <a:pt x="8150158" y="0"/>
                </a:lnTo>
                <a:lnTo>
                  <a:pt x="8150158" y="8150158"/>
                </a:lnTo>
                <a:lnTo>
                  <a:pt x="0" y="815015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-6920636">
            <a:off x="14580064" y="-2945352"/>
            <a:ext cx="5503690" cy="5273536"/>
          </a:xfrm>
          <a:custGeom>
            <a:avLst/>
            <a:gdLst/>
            <a:ahLst/>
            <a:cxnLst/>
            <a:rect l="l" t="t" r="r" b="b"/>
            <a:pathLst>
              <a:path w="5503690" h="5273536">
                <a:moveTo>
                  <a:pt x="0" y="0"/>
                </a:moveTo>
                <a:lnTo>
                  <a:pt x="5503691" y="0"/>
                </a:lnTo>
                <a:lnTo>
                  <a:pt x="5503691" y="5273536"/>
                </a:lnTo>
                <a:lnTo>
                  <a:pt x="0" y="527353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32107" y="1705533"/>
            <a:ext cx="17296396" cy="7233038"/>
          </a:xfrm>
          <a:custGeom>
            <a:avLst/>
            <a:gdLst/>
            <a:ahLst/>
            <a:cxnLst/>
            <a:rect l="l" t="t" r="r" b="b"/>
            <a:pathLst>
              <a:path w="17296396" h="7233038">
                <a:moveTo>
                  <a:pt x="0" y="0"/>
                </a:moveTo>
                <a:lnTo>
                  <a:pt x="17296396" y="0"/>
                </a:lnTo>
                <a:lnTo>
                  <a:pt x="17296396" y="7233038"/>
                </a:lnTo>
                <a:lnTo>
                  <a:pt x="0" y="723303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538488" y="2459223"/>
            <a:ext cx="15211025" cy="17176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999"/>
              </a:lnSpc>
              <a:spcBef>
                <a:spcPct val="0"/>
              </a:spcBef>
            </a:pPr>
            <a:r>
              <a:rPr lang="en-US" sz="9999">
                <a:solidFill>
                  <a:srgbClr val="000000"/>
                </a:solidFill>
                <a:latin typeface="TT Masters"/>
                <a:ea typeface="TT Masters"/>
                <a:cs typeface="TT Masters"/>
                <a:sym typeface="TT Masters"/>
              </a:rPr>
              <a:t>Умножение и деление:</a:t>
            </a:r>
          </a:p>
        </p:txBody>
      </p:sp>
      <p:sp>
        <p:nvSpPr>
          <p:cNvPr id="9" name="Freeform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3594283">
            <a:off x="-2132532" y="7827910"/>
            <a:ext cx="6322464" cy="6058070"/>
          </a:xfrm>
          <a:custGeom>
            <a:avLst/>
            <a:gdLst/>
            <a:ahLst/>
            <a:cxnLst/>
            <a:rect l="l" t="t" r="r" b="b"/>
            <a:pathLst>
              <a:path w="6322464" h="6058070">
                <a:moveTo>
                  <a:pt x="0" y="0"/>
                </a:moveTo>
                <a:lnTo>
                  <a:pt x="6322464" y="0"/>
                </a:lnTo>
                <a:lnTo>
                  <a:pt x="6322464" y="6058071"/>
                </a:lnTo>
                <a:lnTo>
                  <a:pt x="0" y="605807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1538488" y="4559876"/>
            <a:ext cx="15345652" cy="30848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79"/>
              </a:lnSpc>
            </a:pPr>
            <a:r>
              <a:rPr lang="en-US" sz="4457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Одинаковые знаки → положительный результат</a:t>
            </a:r>
          </a:p>
          <a:p>
            <a:pPr algn="ctr">
              <a:lnSpc>
                <a:spcPts val="8379"/>
              </a:lnSpc>
            </a:pPr>
            <a:r>
              <a:rPr lang="en-US" sz="4457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(+3) × (+4) = +12</a:t>
            </a:r>
          </a:p>
          <a:p>
            <a:pPr algn="ctr">
              <a:lnSpc>
                <a:spcPts val="8379"/>
              </a:lnSpc>
            </a:pPr>
            <a:r>
              <a:rPr lang="en-US" sz="4457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(-5) × (-2) = +10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2CD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49037">
            <a:off x="-1462694" y="-4724504"/>
            <a:ext cx="21915158" cy="20287763"/>
          </a:xfrm>
          <a:custGeom>
            <a:avLst/>
            <a:gdLst/>
            <a:ahLst/>
            <a:cxnLst/>
            <a:rect l="l" t="t" r="r" b="b"/>
            <a:pathLst>
              <a:path w="21915158" h="20287763">
                <a:moveTo>
                  <a:pt x="0" y="0"/>
                </a:moveTo>
                <a:lnTo>
                  <a:pt x="21915159" y="0"/>
                </a:lnTo>
                <a:lnTo>
                  <a:pt x="21915159" y="20287763"/>
                </a:lnTo>
                <a:lnTo>
                  <a:pt x="0" y="2028776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286464">
            <a:off x="-1462694" y="-5000382"/>
            <a:ext cx="21915158" cy="20287763"/>
          </a:xfrm>
          <a:custGeom>
            <a:avLst/>
            <a:gdLst/>
            <a:ahLst/>
            <a:cxnLst/>
            <a:rect l="l" t="t" r="r" b="b"/>
            <a:pathLst>
              <a:path w="21915158" h="20287763">
                <a:moveTo>
                  <a:pt x="0" y="0"/>
                </a:moveTo>
                <a:lnTo>
                  <a:pt x="21915159" y="0"/>
                </a:lnTo>
                <a:lnTo>
                  <a:pt x="21915159" y="20287764"/>
                </a:lnTo>
                <a:lnTo>
                  <a:pt x="0" y="202877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344472" y="3418073"/>
            <a:ext cx="6983408" cy="6983408"/>
          </a:xfrm>
          <a:custGeom>
            <a:avLst/>
            <a:gdLst/>
            <a:ahLst/>
            <a:cxnLst/>
            <a:rect l="l" t="t" r="r" b="b"/>
            <a:pathLst>
              <a:path w="6983408" h="6983408">
                <a:moveTo>
                  <a:pt x="0" y="0"/>
                </a:moveTo>
                <a:lnTo>
                  <a:pt x="6983408" y="0"/>
                </a:lnTo>
                <a:lnTo>
                  <a:pt x="6983408" y="6983408"/>
                </a:lnTo>
                <a:lnTo>
                  <a:pt x="0" y="698340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910603" y="-308584"/>
            <a:ext cx="8150157" cy="8150157"/>
          </a:xfrm>
          <a:custGeom>
            <a:avLst/>
            <a:gdLst/>
            <a:ahLst/>
            <a:cxnLst/>
            <a:rect l="l" t="t" r="r" b="b"/>
            <a:pathLst>
              <a:path w="8150157" h="8150157">
                <a:moveTo>
                  <a:pt x="0" y="0"/>
                </a:moveTo>
                <a:lnTo>
                  <a:pt x="8150158" y="0"/>
                </a:lnTo>
                <a:lnTo>
                  <a:pt x="8150158" y="8150158"/>
                </a:lnTo>
                <a:lnTo>
                  <a:pt x="0" y="815015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-6920636">
            <a:off x="14580064" y="-2945352"/>
            <a:ext cx="5503690" cy="5273536"/>
          </a:xfrm>
          <a:custGeom>
            <a:avLst/>
            <a:gdLst/>
            <a:ahLst/>
            <a:cxnLst/>
            <a:rect l="l" t="t" r="r" b="b"/>
            <a:pathLst>
              <a:path w="5503690" h="5273536">
                <a:moveTo>
                  <a:pt x="0" y="0"/>
                </a:moveTo>
                <a:lnTo>
                  <a:pt x="5503691" y="0"/>
                </a:lnTo>
                <a:lnTo>
                  <a:pt x="5503691" y="5273536"/>
                </a:lnTo>
                <a:lnTo>
                  <a:pt x="0" y="527353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32107" y="1705533"/>
            <a:ext cx="17296396" cy="7233038"/>
          </a:xfrm>
          <a:custGeom>
            <a:avLst/>
            <a:gdLst/>
            <a:ahLst/>
            <a:cxnLst/>
            <a:rect l="l" t="t" r="r" b="b"/>
            <a:pathLst>
              <a:path w="17296396" h="7233038">
                <a:moveTo>
                  <a:pt x="0" y="0"/>
                </a:moveTo>
                <a:lnTo>
                  <a:pt x="17296396" y="0"/>
                </a:lnTo>
                <a:lnTo>
                  <a:pt x="17296396" y="7233038"/>
                </a:lnTo>
                <a:lnTo>
                  <a:pt x="0" y="723303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538488" y="2459223"/>
            <a:ext cx="15211025" cy="17176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999"/>
              </a:lnSpc>
              <a:spcBef>
                <a:spcPct val="0"/>
              </a:spcBef>
            </a:pPr>
            <a:r>
              <a:rPr lang="en-US" sz="9999">
                <a:solidFill>
                  <a:srgbClr val="000000"/>
                </a:solidFill>
                <a:latin typeface="TT Masters"/>
                <a:ea typeface="TT Masters"/>
                <a:cs typeface="TT Masters"/>
                <a:sym typeface="TT Masters"/>
              </a:rPr>
              <a:t>Умножение и деление:</a:t>
            </a:r>
          </a:p>
        </p:txBody>
      </p:sp>
      <p:sp>
        <p:nvSpPr>
          <p:cNvPr id="9" name="Freeform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3594283">
            <a:off x="-2132532" y="7827910"/>
            <a:ext cx="6322464" cy="6058070"/>
          </a:xfrm>
          <a:custGeom>
            <a:avLst/>
            <a:gdLst/>
            <a:ahLst/>
            <a:cxnLst/>
            <a:rect l="l" t="t" r="r" b="b"/>
            <a:pathLst>
              <a:path w="6322464" h="6058070">
                <a:moveTo>
                  <a:pt x="0" y="0"/>
                </a:moveTo>
                <a:lnTo>
                  <a:pt x="6322464" y="0"/>
                </a:lnTo>
                <a:lnTo>
                  <a:pt x="6322464" y="6058071"/>
                </a:lnTo>
                <a:lnTo>
                  <a:pt x="0" y="605807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1538488" y="4559876"/>
            <a:ext cx="15345652" cy="30848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79"/>
              </a:lnSpc>
            </a:pPr>
            <a:r>
              <a:rPr lang="en-US" sz="4457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Разные знаки → отрицательный результат</a:t>
            </a:r>
          </a:p>
          <a:p>
            <a:pPr algn="ctr">
              <a:lnSpc>
                <a:spcPts val="8379"/>
              </a:lnSpc>
            </a:pPr>
            <a:r>
              <a:rPr lang="en-US" sz="4457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(+6) × (-3) = -18</a:t>
            </a:r>
          </a:p>
          <a:p>
            <a:pPr algn="ctr">
              <a:lnSpc>
                <a:spcPts val="8379"/>
              </a:lnSpc>
            </a:pPr>
            <a:r>
              <a:rPr lang="en-US" sz="4457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(-7) ÷ (+1) = -7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2CD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49037">
            <a:off x="-1462694" y="-4724504"/>
            <a:ext cx="21915158" cy="20287763"/>
          </a:xfrm>
          <a:custGeom>
            <a:avLst/>
            <a:gdLst/>
            <a:ahLst/>
            <a:cxnLst/>
            <a:rect l="l" t="t" r="r" b="b"/>
            <a:pathLst>
              <a:path w="21915158" h="20287763">
                <a:moveTo>
                  <a:pt x="0" y="0"/>
                </a:moveTo>
                <a:lnTo>
                  <a:pt x="21915159" y="0"/>
                </a:lnTo>
                <a:lnTo>
                  <a:pt x="21915159" y="20287763"/>
                </a:lnTo>
                <a:lnTo>
                  <a:pt x="0" y="2028776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286464">
            <a:off x="-1462694" y="-5000382"/>
            <a:ext cx="21915158" cy="20287763"/>
          </a:xfrm>
          <a:custGeom>
            <a:avLst/>
            <a:gdLst/>
            <a:ahLst/>
            <a:cxnLst/>
            <a:rect l="l" t="t" r="r" b="b"/>
            <a:pathLst>
              <a:path w="21915158" h="20287763">
                <a:moveTo>
                  <a:pt x="0" y="0"/>
                </a:moveTo>
                <a:lnTo>
                  <a:pt x="21915159" y="0"/>
                </a:lnTo>
                <a:lnTo>
                  <a:pt x="21915159" y="20287764"/>
                </a:lnTo>
                <a:lnTo>
                  <a:pt x="0" y="202877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144000" y="4070177"/>
            <a:ext cx="6983408" cy="6983408"/>
          </a:xfrm>
          <a:custGeom>
            <a:avLst/>
            <a:gdLst/>
            <a:ahLst/>
            <a:cxnLst/>
            <a:rect l="l" t="t" r="r" b="b"/>
            <a:pathLst>
              <a:path w="6983408" h="6983408">
                <a:moveTo>
                  <a:pt x="0" y="0"/>
                </a:moveTo>
                <a:lnTo>
                  <a:pt x="6983408" y="0"/>
                </a:lnTo>
                <a:lnTo>
                  <a:pt x="6983408" y="6983408"/>
                </a:lnTo>
                <a:lnTo>
                  <a:pt x="0" y="698340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59464" y="0"/>
            <a:ext cx="8150157" cy="8150157"/>
          </a:xfrm>
          <a:custGeom>
            <a:avLst/>
            <a:gdLst/>
            <a:ahLst/>
            <a:cxnLst/>
            <a:rect l="l" t="t" r="r" b="b"/>
            <a:pathLst>
              <a:path w="8150157" h="8150157">
                <a:moveTo>
                  <a:pt x="0" y="0"/>
                </a:moveTo>
                <a:lnTo>
                  <a:pt x="8150157" y="0"/>
                </a:lnTo>
                <a:lnTo>
                  <a:pt x="8150157" y="8150157"/>
                </a:lnTo>
                <a:lnTo>
                  <a:pt x="0" y="815015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-620071">
            <a:off x="2322489" y="-210870"/>
            <a:ext cx="14605365" cy="10303421"/>
          </a:xfrm>
          <a:custGeom>
            <a:avLst/>
            <a:gdLst/>
            <a:ahLst/>
            <a:cxnLst/>
            <a:rect l="l" t="t" r="r" b="b"/>
            <a:pathLst>
              <a:path w="14605365" h="10303421">
                <a:moveTo>
                  <a:pt x="0" y="0"/>
                </a:moveTo>
                <a:lnTo>
                  <a:pt x="14605366" y="0"/>
                </a:lnTo>
                <a:lnTo>
                  <a:pt x="14605366" y="10303422"/>
                </a:lnTo>
                <a:lnTo>
                  <a:pt x="0" y="1030342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-1216318">
            <a:off x="14096920" y="1278448"/>
            <a:ext cx="1725041" cy="2071555"/>
          </a:xfrm>
          <a:custGeom>
            <a:avLst/>
            <a:gdLst/>
            <a:ahLst/>
            <a:cxnLst/>
            <a:rect l="l" t="t" r="r" b="b"/>
            <a:pathLst>
              <a:path w="1725041" h="2071555">
                <a:moveTo>
                  <a:pt x="0" y="0"/>
                </a:moveTo>
                <a:lnTo>
                  <a:pt x="1725040" y="0"/>
                </a:lnTo>
                <a:lnTo>
                  <a:pt x="1725040" y="2071555"/>
                </a:lnTo>
                <a:lnTo>
                  <a:pt x="0" y="207155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-10332618">
            <a:off x="1464107" y="6651913"/>
            <a:ext cx="2117845" cy="2543263"/>
          </a:xfrm>
          <a:custGeom>
            <a:avLst/>
            <a:gdLst/>
            <a:ahLst/>
            <a:cxnLst/>
            <a:rect l="l" t="t" r="r" b="b"/>
            <a:pathLst>
              <a:path w="2117845" h="2543263">
                <a:moveTo>
                  <a:pt x="0" y="0"/>
                </a:moveTo>
                <a:lnTo>
                  <a:pt x="2117844" y="0"/>
                </a:lnTo>
                <a:lnTo>
                  <a:pt x="2117844" y="2543263"/>
                </a:lnTo>
                <a:lnTo>
                  <a:pt x="0" y="254326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192701" y="7027699"/>
            <a:ext cx="1641841" cy="1791691"/>
          </a:xfrm>
          <a:custGeom>
            <a:avLst/>
            <a:gdLst/>
            <a:ahLst/>
            <a:cxnLst/>
            <a:rect l="l" t="t" r="r" b="b"/>
            <a:pathLst>
              <a:path w="1641841" h="1791691">
                <a:moveTo>
                  <a:pt x="0" y="0"/>
                </a:moveTo>
                <a:lnTo>
                  <a:pt x="1641841" y="0"/>
                </a:lnTo>
                <a:lnTo>
                  <a:pt x="1641841" y="1791691"/>
                </a:lnTo>
                <a:lnTo>
                  <a:pt x="0" y="179169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771181" y="4449087"/>
            <a:ext cx="2648005" cy="2889689"/>
          </a:xfrm>
          <a:custGeom>
            <a:avLst/>
            <a:gdLst/>
            <a:ahLst/>
            <a:cxnLst/>
            <a:rect l="l" t="t" r="r" b="b"/>
            <a:pathLst>
              <a:path w="2648005" h="2889689">
                <a:moveTo>
                  <a:pt x="0" y="0"/>
                </a:moveTo>
                <a:lnTo>
                  <a:pt x="2648006" y="0"/>
                </a:lnTo>
                <a:lnTo>
                  <a:pt x="2648006" y="2889689"/>
                </a:lnTo>
                <a:lnTo>
                  <a:pt x="0" y="288968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4874098" y="2859311"/>
            <a:ext cx="8539805" cy="39439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69"/>
              </a:lnSpc>
            </a:pPr>
            <a:r>
              <a:rPr lang="en-US" sz="6999">
                <a:solidFill>
                  <a:srgbClr val="000000"/>
                </a:solidFill>
                <a:latin typeface="TT Masters"/>
                <a:ea typeface="TT Masters"/>
                <a:cs typeface="TT Masters"/>
                <a:sym typeface="TT Masters"/>
              </a:rPr>
              <a:t>Игра “Математические переговоры”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514</Words>
  <Application>Microsoft Office PowerPoint</Application>
  <PresentationFormat>Произвольный</PresentationFormat>
  <Paragraphs>70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Open Sans</vt:lpstr>
      <vt:lpstr>TT Masters</vt:lpstr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(-62) + (-196); 0 - (-656); 12 · (-79).</dc:title>
  <cp:lastModifiedBy>Eva</cp:lastModifiedBy>
  <cp:revision>3</cp:revision>
  <dcterms:created xsi:type="dcterms:W3CDTF">2006-08-16T00:00:00Z</dcterms:created>
  <dcterms:modified xsi:type="dcterms:W3CDTF">2025-02-05T10:00:06Z</dcterms:modified>
  <dc:identifier>DAGeN96dpTM</dc:identifier>
</cp:coreProperties>
</file>