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erchi Sans" panose="020B0604020202020204" charset="0"/>
      <p:regular r:id="rId18"/>
    </p:embeddedFont>
    <p:embeddedFont>
      <p:font typeface="Open Sans" panose="020B0604020202020204" charset="0"/>
      <p:regular r:id="rId19"/>
    </p:embeddedFont>
    <p:embeddedFont>
      <p:font typeface="Open Sa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10232" y="3059586"/>
            <a:ext cx="14667536" cy="4167827"/>
            <a:chOff x="0" y="0"/>
            <a:chExt cx="3863055" cy="10976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63055" cy="1097699"/>
            </a:xfrm>
            <a:custGeom>
              <a:avLst/>
              <a:gdLst/>
              <a:ahLst/>
              <a:cxnLst/>
              <a:rect l="l" t="t" r="r" b="b"/>
              <a:pathLst>
                <a:path w="3863055" h="1097699">
                  <a:moveTo>
                    <a:pt x="14251" y="0"/>
                  </a:moveTo>
                  <a:lnTo>
                    <a:pt x="3848803" y="0"/>
                  </a:lnTo>
                  <a:cubicBezTo>
                    <a:pt x="3852583" y="0"/>
                    <a:pt x="3856208" y="1501"/>
                    <a:pt x="3858881" y="4174"/>
                  </a:cubicBezTo>
                  <a:cubicBezTo>
                    <a:pt x="3861553" y="6847"/>
                    <a:pt x="3863055" y="10472"/>
                    <a:pt x="3863055" y="14251"/>
                  </a:cubicBezTo>
                  <a:lnTo>
                    <a:pt x="3863055" y="1083448"/>
                  </a:lnTo>
                  <a:cubicBezTo>
                    <a:pt x="3863055" y="1087228"/>
                    <a:pt x="3861553" y="1090853"/>
                    <a:pt x="3858881" y="1093525"/>
                  </a:cubicBezTo>
                  <a:cubicBezTo>
                    <a:pt x="3856208" y="1096198"/>
                    <a:pt x="3852583" y="1097699"/>
                    <a:pt x="3848803" y="1097699"/>
                  </a:cubicBezTo>
                  <a:lnTo>
                    <a:pt x="14251" y="1097699"/>
                  </a:lnTo>
                  <a:cubicBezTo>
                    <a:pt x="10472" y="1097699"/>
                    <a:pt x="6847" y="1096198"/>
                    <a:pt x="4174" y="1093525"/>
                  </a:cubicBezTo>
                  <a:cubicBezTo>
                    <a:pt x="1501" y="1090853"/>
                    <a:pt x="0" y="1087228"/>
                    <a:pt x="0" y="1083448"/>
                  </a:cubicBezTo>
                  <a:lnTo>
                    <a:pt x="0" y="14251"/>
                  </a:lnTo>
                  <a:cubicBezTo>
                    <a:pt x="0" y="10472"/>
                    <a:pt x="1501" y="6847"/>
                    <a:pt x="4174" y="4174"/>
                  </a:cubicBezTo>
                  <a:cubicBezTo>
                    <a:pt x="6847" y="1501"/>
                    <a:pt x="10472" y="0"/>
                    <a:pt x="14251" y="0"/>
                  </a:cubicBezTo>
                  <a:close/>
                </a:path>
              </a:pathLst>
            </a:custGeom>
            <a:solidFill>
              <a:srgbClr val="CCD2D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63055" cy="11357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03810" y="3587513"/>
            <a:ext cx="16880381" cy="279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Площадь криволинейной трапеции.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Monterchi Sans"/>
                <a:ea typeface="Monterchi Sans"/>
                <a:cs typeface="Monterchi Sans"/>
                <a:sym typeface="Monterchi Sans"/>
              </a:rPr>
              <a:t>Интеграл и его вычисление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014860" y="805239"/>
            <a:ext cx="9607564" cy="8676522"/>
          </a:xfrm>
          <a:custGeom>
            <a:avLst/>
            <a:gdLst/>
            <a:ahLst/>
            <a:cxnLst/>
            <a:rect l="l" t="t" r="r" b="b"/>
            <a:pathLst>
              <a:path w="9607564" h="8676522">
                <a:moveTo>
                  <a:pt x="0" y="0"/>
                </a:moveTo>
                <a:lnTo>
                  <a:pt x="9607564" y="0"/>
                </a:lnTo>
                <a:lnTo>
                  <a:pt x="9607564" y="8676522"/>
                </a:lnTo>
                <a:lnTo>
                  <a:pt x="0" y="86765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123486"/>
            <a:ext cx="7349284" cy="440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Найти площадь криволинейной трапеции,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изображенной на рисунке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7184924"/>
            <a:ext cx="5565024" cy="2296837"/>
          </a:xfrm>
          <a:custGeom>
            <a:avLst/>
            <a:gdLst/>
            <a:ahLst/>
            <a:cxnLst/>
            <a:rect l="l" t="t" r="r" b="b"/>
            <a:pathLst>
              <a:path w="5565024" h="2296837">
                <a:moveTo>
                  <a:pt x="0" y="0"/>
                </a:moveTo>
                <a:lnTo>
                  <a:pt x="5565024" y="0"/>
                </a:lnTo>
                <a:lnTo>
                  <a:pt x="5565024" y="2296837"/>
                </a:lnTo>
                <a:lnTo>
                  <a:pt x="0" y="2296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330696" y="7481681"/>
            <a:ext cx="2961031" cy="1776619"/>
            <a:chOff x="0" y="0"/>
            <a:chExt cx="3948042" cy="23688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48042" cy="2368825"/>
            </a:xfrm>
            <a:custGeom>
              <a:avLst/>
              <a:gdLst/>
              <a:ahLst/>
              <a:cxnLst/>
              <a:rect l="l" t="t" r="r" b="b"/>
              <a:pathLst>
                <a:path w="3948042" h="2368825">
                  <a:moveTo>
                    <a:pt x="0" y="0"/>
                  </a:moveTo>
                  <a:lnTo>
                    <a:pt x="3948042" y="0"/>
                  </a:lnTo>
                  <a:lnTo>
                    <a:pt x="3948042" y="2368825"/>
                  </a:lnTo>
                  <a:lnTo>
                    <a:pt x="0" y="236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4681" y="495300"/>
            <a:ext cx="16593724" cy="4930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454"/>
              </a:lnSpc>
            </a:pPr>
            <a:r>
              <a:rPr lang="en-US" sz="6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Вычислите площадь фигуры, ограниченной графиком функции                                    и прямой у = 0.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927899" y="4344474"/>
            <a:ext cx="5210141" cy="1090495"/>
            <a:chOff x="0" y="0"/>
            <a:chExt cx="6946855" cy="14539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46855" cy="1453993"/>
            </a:xfrm>
            <a:custGeom>
              <a:avLst/>
              <a:gdLst/>
              <a:ahLst/>
              <a:cxnLst/>
              <a:rect l="l" t="t" r="r" b="b"/>
              <a:pathLst>
                <a:path w="6946855" h="1453993">
                  <a:moveTo>
                    <a:pt x="0" y="0"/>
                  </a:moveTo>
                  <a:lnTo>
                    <a:pt x="6946855" y="0"/>
                  </a:lnTo>
                  <a:lnTo>
                    <a:pt x="6946855" y="1453993"/>
                  </a:lnTo>
                  <a:lnTo>
                    <a:pt x="0" y="145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5609030" y="7300454"/>
            <a:ext cx="5565024" cy="2296837"/>
          </a:xfrm>
          <a:custGeom>
            <a:avLst/>
            <a:gdLst/>
            <a:ahLst/>
            <a:cxnLst/>
            <a:rect l="l" t="t" r="r" b="b"/>
            <a:pathLst>
              <a:path w="5565024" h="2296837">
                <a:moveTo>
                  <a:pt x="0" y="0"/>
                </a:moveTo>
                <a:lnTo>
                  <a:pt x="5565024" y="0"/>
                </a:lnTo>
                <a:lnTo>
                  <a:pt x="5565024" y="2296837"/>
                </a:lnTo>
                <a:lnTo>
                  <a:pt x="0" y="22968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362717" y="7899399"/>
            <a:ext cx="4057650" cy="1098947"/>
            <a:chOff x="0" y="0"/>
            <a:chExt cx="5410200" cy="14652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10200" cy="1465262"/>
            </a:xfrm>
            <a:custGeom>
              <a:avLst/>
              <a:gdLst/>
              <a:ahLst/>
              <a:cxnLst/>
              <a:rect l="l" t="t" r="r" b="b"/>
              <a:pathLst>
                <a:path w="5410200" h="1465262">
                  <a:moveTo>
                    <a:pt x="0" y="0"/>
                  </a:moveTo>
                  <a:lnTo>
                    <a:pt x="5410200" y="0"/>
                  </a:lnTo>
                  <a:lnTo>
                    <a:pt x="5410200" y="1465262"/>
                  </a:lnTo>
                  <a:lnTo>
                    <a:pt x="0" y="1465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210846" y="923925"/>
            <a:ext cx="586630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Самостоятельно: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935C0A-EA6A-42D8-92D7-B98D06712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140700"/>
            <a:ext cx="14565867" cy="33045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BFAC69-859E-4A52-877A-1B8705AC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794457"/>
            <a:ext cx="14312633" cy="31459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45133" y="4740700"/>
            <a:ext cx="7997734" cy="4708100"/>
          </a:xfrm>
          <a:custGeom>
            <a:avLst/>
            <a:gdLst/>
            <a:ahLst/>
            <a:cxnLst/>
            <a:rect l="l" t="t" r="r" b="b"/>
            <a:pathLst>
              <a:path w="7997734" h="4708100">
                <a:moveTo>
                  <a:pt x="0" y="0"/>
                </a:moveTo>
                <a:lnTo>
                  <a:pt x="7997734" y="0"/>
                </a:lnTo>
                <a:lnTo>
                  <a:pt x="7997734" y="4708100"/>
                </a:lnTo>
                <a:lnTo>
                  <a:pt x="0" y="4708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923925"/>
            <a:ext cx="16230600" cy="359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50"/>
              </a:lnSpc>
              <a:spcBef>
                <a:spcPct val="0"/>
              </a:spcBef>
            </a:pPr>
            <a:r>
              <a:rPr lang="en-US" sz="510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Криволинейной трапецией называется фигура, </a:t>
            </a:r>
          </a:p>
          <a:p>
            <a:pPr algn="just">
              <a:lnSpc>
                <a:spcPts val="7150"/>
              </a:lnSpc>
              <a:spcBef>
                <a:spcPct val="0"/>
              </a:spcBef>
            </a:pPr>
            <a:r>
              <a:rPr lang="en-US" sz="510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ограниченная графиком непрерывной и не меняющей на отрезке [а;b] знака функции f(х), прямыми х=а, x=b и отрезком основанием [а;b].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126748" y="1028700"/>
            <a:ext cx="12351627" cy="8433275"/>
          </a:xfrm>
          <a:custGeom>
            <a:avLst/>
            <a:gdLst/>
            <a:ahLst/>
            <a:cxnLst/>
            <a:rect l="l" t="t" r="r" b="b"/>
            <a:pathLst>
              <a:path w="12351627" h="8433275">
                <a:moveTo>
                  <a:pt x="0" y="0"/>
                </a:moveTo>
                <a:lnTo>
                  <a:pt x="12351627" y="0"/>
                </a:lnTo>
                <a:lnTo>
                  <a:pt x="12351627" y="8433275"/>
                </a:lnTo>
                <a:lnTo>
                  <a:pt x="0" y="8433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16" t="-1003" r="-10987" b="-718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11295" y="799772"/>
            <a:ext cx="3907840" cy="8676522"/>
            <a:chOff x="0" y="0"/>
            <a:chExt cx="1029225" cy="22851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9225" cy="2285174"/>
            </a:xfrm>
            <a:custGeom>
              <a:avLst/>
              <a:gdLst/>
              <a:ahLst/>
              <a:cxnLst/>
              <a:rect l="l" t="t" r="r" b="b"/>
              <a:pathLst>
                <a:path w="1029225" h="2285174">
                  <a:moveTo>
                    <a:pt x="53490" y="0"/>
                  </a:moveTo>
                  <a:lnTo>
                    <a:pt x="975735" y="0"/>
                  </a:lnTo>
                  <a:cubicBezTo>
                    <a:pt x="989922" y="0"/>
                    <a:pt x="1003527" y="5636"/>
                    <a:pt x="1013558" y="15667"/>
                  </a:cubicBezTo>
                  <a:cubicBezTo>
                    <a:pt x="1023590" y="25698"/>
                    <a:pt x="1029225" y="39304"/>
                    <a:pt x="1029225" y="53490"/>
                  </a:cubicBezTo>
                  <a:lnTo>
                    <a:pt x="1029225" y="2231684"/>
                  </a:lnTo>
                  <a:cubicBezTo>
                    <a:pt x="1029225" y="2261226"/>
                    <a:pt x="1005277" y="2285174"/>
                    <a:pt x="975735" y="2285174"/>
                  </a:cubicBezTo>
                  <a:lnTo>
                    <a:pt x="53490" y="2285174"/>
                  </a:lnTo>
                  <a:cubicBezTo>
                    <a:pt x="23948" y="2285174"/>
                    <a:pt x="0" y="2261226"/>
                    <a:pt x="0" y="2231684"/>
                  </a:cubicBezTo>
                  <a:lnTo>
                    <a:pt x="0" y="53490"/>
                  </a:lnTo>
                  <a:cubicBezTo>
                    <a:pt x="0" y="23948"/>
                    <a:pt x="23948" y="0"/>
                    <a:pt x="53490" y="0"/>
                  </a:cubicBezTo>
                  <a:close/>
                </a:path>
              </a:pathLst>
            </a:custGeom>
            <a:solidFill>
              <a:srgbClr val="CCD2D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029225" cy="2323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97413" y="1477893"/>
            <a:ext cx="3535604" cy="692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31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Какие из заштрихованных на рисунке фигур являются криволинейными трапециями? Почему?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28007" y="581778"/>
            <a:ext cx="7994417" cy="9123443"/>
          </a:xfrm>
          <a:custGeom>
            <a:avLst/>
            <a:gdLst/>
            <a:ahLst/>
            <a:cxnLst/>
            <a:rect l="l" t="t" r="r" b="b"/>
            <a:pathLst>
              <a:path w="7994417" h="9123443">
                <a:moveTo>
                  <a:pt x="0" y="0"/>
                </a:moveTo>
                <a:lnTo>
                  <a:pt x="7994417" y="0"/>
                </a:lnTo>
                <a:lnTo>
                  <a:pt x="7994417" y="9123444"/>
                </a:lnTo>
                <a:lnTo>
                  <a:pt x="0" y="9123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08758" y="2887663"/>
            <a:ext cx="8235242" cy="440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Найти площадь криволинейной трапеции,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изображенной на рисунке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628007" y="581778"/>
            <a:ext cx="7994417" cy="9123443"/>
          </a:xfrm>
          <a:custGeom>
            <a:avLst/>
            <a:gdLst/>
            <a:ahLst/>
            <a:cxnLst/>
            <a:rect l="l" t="t" r="r" b="b"/>
            <a:pathLst>
              <a:path w="7994417" h="9123443">
                <a:moveTo>
                  <a:pt x="0" y="0"/>
                </a:moveTo>
                <a:lnTo>
                  <a:pt x="7994417" y="0"/>
                </a:lnTo>
                <a:lnTo>
                  <a:pt x="7994417" y="9123444"/>
                </a:lnTo>
                <a:lnTo>
                  <a:pt x="0" y="9123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4133467"/>
            <a:ext cx="6190168" cy="2554851"/>
          </a:xfrm>
          <a:custGeom>
            <a:avLst/>
            <a:gdLst/>
            <a:ahLst/>
            <a:cxnLst/>
            <a:rect l="l" t="t" r="r" b="b"/>
            <a:pathLst>
              <a:path w="6190168" h="2554851">
                <a:moveTo>
                  <a:pt x="0" y="0"/>
                </a:moveTo>
                <a:lnTo>
                  <a:pt x="6190168" y="0"/>
                </a:lnTo>
                <a:lnTo>
                  <a:pt x="6190168" y="2554851"/>
                </a:lnTo>
                <a:lnTo>
                  <a:pt x="0" y="25548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343686" y="4342834"/>
            <a:ext cx="3560195" cy="2136117"/>
            <a:chOff x="0" y="0"/>
            <a:chExt cx="4746926" cy="28481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46926" cy="2848156"/>
            </a:xfrm>
            <a:custGeom>
              <a:avLst/>
              <a:gdLst/>
              <a:ahLst/>
              <a:cxnLst/>
              <a:rect l="l" t="t" r="r" b="b"/>
              <a:pathLst>
                <a:path w="4746926" h="2848156">
                  <a:moveTo>
                    <a:pt x="0" y="0"/>
                  </a:moveTo>
                  <a:lnTo>
                    <a:pt x="4746926" y="0"/>
                  </a:lnTo>
                  <a:lnTo>
                    <a:pt x="4746926" y="2848156"/>
                  </a:lnTo>
                  <a:lnTo>
                    <a:pt x="0" y="28481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21295" y="3382054"/>
            <a:ext cx="6838005" cy="5876246"/>
          </a:xfrm>
          <a:custGeom>
            <a:avLst/>
            <a:gdLst/>
            <a:ahLst/>
            <a:cxnLst/>
            <a:rect l="l" t="t" r="r" b="b"/>
            <a:pathLst>
              <a:path w="6838005" h="5876246">
                <a:moveTo>
                  <a:pt x="0" y="0"/>
                </a:moveTo>
                <a:lnTo>
                  <a:pt x="6838005" y="0"/>
                </a:lnTo>
                <a:lnTo>
                  <a:pt x="6838005" y="5876246"/>
                </a:lnTo>
                <a:lnTo>
                  <a:pt x="0" y="587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1312" y="923925"/>
            <a:ext cx="155253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Площадь криволинейной трапеции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1312" y="7874000"/>
            <a:ext cx="7419253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где F(x) – любая первообразная функции f(x).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784088" y="769197"/>
            <a:ext cx="8475212" cy="8748606"/>
          </a:xfrm>
          <a:custGeom>
            <a:avLst/>
            <a:gdLst/>
            <a:ahLst/>
            <a:cxnLst/>
            <a:rect l="l" t="t" r="r" b="b"/>
            <a:pathLst>
              <a:path w="8475212" h="8748606">
                <a:moveTo>
                  <a:pt x="0" y="0"/>
                </a:moveTo>
                <a:lnTo>
                  <a:pt x="8475212" y="0"/>
                </a:lnTo>
                <a:lnTo>
                  <a:pt x="8475212" y="8748606"/>
                </a:lnTo>
                <a:lnTo>
                  <a:pt x="0" y="8748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2677159"/>
            <a:ext cx="6888567" cy="6581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Если f(x) — непрерывная функция на отрезке [a,b], то площадь, заключенная между графиком функции и осью абсцисс на этом отрезке, вычисляется по формуле: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f(x) — функция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и b — пределы интегрирования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(концы отрезка)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2000" y="779223"/>
            <a:ext cx="10096500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Теорема</a:t>
            </a:r>
            <a:r>
              <a:rPr lang="en-US" sz="5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000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Ньютона-Лейбница</a:t>
            </a:r>
            <a:endParaRPr lang="en-US" sz="5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994301"/>
            <a:ext cx="16230600" cy="5717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646"/>
              </a:lnSpc>
            </a:pPr>
            <a:r>
              <a:rPr lang="en-US" sz="465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Шаг</a:t>
            </a:r>
            <a:r>
              <a:rPr lang="en-US" sz="465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1: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Находим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точки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пересечения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графика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с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осью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OX</a:t>
            </a:r>
          </a:p>
          <a:p>
            <a:pPr algn="l">
              <a:lnSpc>
                <a:spcPts val="11646"/>
              </a:lnSpc>
            </a:pPr>
            <a:r>
              <a:rPr lang="en-US" sz="465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Шаг</a:t>
            </a:r>
            <a:r>
              <a:rPr lang="en-US" sz="465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2: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Вычисляем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определённый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интеграл</a:t>
            </a:r>
            <a:endParaRPr lang="en-US" sz="465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1646"/>
              </a:lnSpc>
            </a:pPr>
            <a:r>
              <a:rPr lang="en-US" sz="465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Шаг</a:t>
            </a:r>
            <a:r>
              <a:rPr lang="en-US" sz="465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3: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Находим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первообразную</a:t>
            </a:r>
            <a:endParaRPr lang="en-US" sz="465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1646"/>
              </a:lnSpc>
            </a:pPr>
            <a:r>
              <a:rPr lang="en-US" sz="4658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Шаг</a:t>
            </a:r>
            <a:r>
              <a:rPr lang="en-US" sz="4658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4: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Подставляем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пределы</a:t>
            </a:r>
            <a:r>
              <a:rPr lang="en-US" sz="4658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658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интегрирования</a:t>
            </a:r>
            <a:endParaRPr lang="en-US" sz="4658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D2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5576" y="581778"/>
            <a:ext cx="16956848" cy="9123443"/>
            <a:chOff x="0" y="0"/>
            <a:chExt cx="4466001" cy="24028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66001" cy="2402882"/>
            </a:xfrm>
            <a:custGeom>
              <a:avLst/>
              <a:gdLst/>
              <a:ahLst/>
              <a:cxnLst/>
              <a:rect l="l" t="t" r="r" b="b"/>
              <a:pathLst>
                <a:path w="4466001" h="2402882">
                  <a:moveTo>
                    <a:pt x="0" y="0"/>
                  </a:moveTo>
                  <a:lnTo>
                    <a:pt x="4466001" y="0"/>
                  </a:lnTo>
                  <a:lnTo>
                    <a:pt x="4466001" y="2402882"/>
                  </a:lnTo>
                  <a:lnTo>
                    <a:pt x="0" y="2402882"/>
                  </a:lnTo>
                  <a:close/>
                </a:path>
              </a:pathLst>
            </a:custGeom>
            <a:solidFill>
              <a:srgbClr val="F1F1F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66001" cy="2440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051173"/>
            <a:ext cx="12707525" cy="5480120"/>
          </a:xfrm>
          <a:custGeom>
            <a:avLst/>
            <a:gdLst/>
            <a:ahLst/>
            <a:cxnLst/>
            <a:rect l="l" t="t" r="r" b="b"/>
            <a:pathLst>
              <a:path w="12707525" h="5480120">
                <a:moveTo>
                  <a:pt x="0" y="0"/>
                </a:moveTo>
                <a:lnTo>
                  <a:pt x="12707525" y="0"/>
                </a:lnTo>
                <a:lnTo>
                  <a:pt x="12707525" y="5480121"/>
                </a:lnTo>
                <a:lnTo>
                  <a:pt x="0" y="5480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5576" y="923925"/>
            <a:ext cx="1659372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Найти площадь криволинейной трапеции,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изображенной на рисунке</a:t>
            </a:r>
          </a:p>
        </p:txBody>
      </p:sp>
      <p:sp>
        <p:nvSpPr>
          <p:cNvPr id="7" name="Freeform 7"/>
          <p:cNvSpPr/>
          <p:nvPr/>
        </p:nvSpPr>
        <p:spPr>
          <a:xfrm>
            <a:off x="12432173" y="7663010"/>
            <a:ext cx="5565024" cy="2296837"/>
          </a:xfrm>
          <a:custGeom>
            <a:avLst/>
            <a:gdLst/>
            <a:ahLst/>
            <a:cxnLst/>
            <a:rect l="l" t="t" r="r" b="b"/>
            <a:pathLst>
              <a:path w="5565024" h="2296837">
                <a:moveTo>
                  <a:pt x="0" y="0"/>
                </a:moveTo>
                <a:lnTo>
                  <a:pt x="5565024" y="0"/>
                </a:lnTo>
                <a:lnTo>
                  <a:pt x="5565024" y="2296837"/>
                </a:lnTo>
                <a:lnTo>
                  <a:pt x="0" y="2296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736225" y="8266181"/>
            <a:ext cx="3355368" cy="1090495"/>
            <a:chOff x="0" y="0"/>
            <a:chExt cx="4473824" cy="145399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73824" cy="1453993"/>
            </a:xfrm>
            <a:custGeom>
              <a:avLst/>
              <a:gdLst/>
              <a:ahLst/>
              <a:cxnLst/>
              <a:rect l="l" t="t" r="r" b="b"/>
              <a:pathLst>
                <a:path w="4473824" h="1453993">
                  <a:moveTo>
                    <a:pt x="0" y="0"/>
                  </a:moveTo>
                  <a:lnTo>
                    <a:pt x="4473824" y="0"/>
                  </a:lnTo>
                  <a:lnTo>
                    <a:pt x="4473824" y="1453993"/>
                  </a:lnTo>
                  <a:lnTo>
                    <a:pt x="0" y="14539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196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Monterchi Sans</vt:lpstr>
      <vt:lpstr>Open Sans</vt:lpstr>
      <vt:lpstr>Arial</vt:lpstr>
      <vt:lpstr>Calibri</vt:lpstr>
      <vt:lpstr>Open Sans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Eva</cp:lastModifiedBy>
  <cp:revision>6</cp:revision>
  <dcterms:created xsi:type="dcterms:W3CDTF">2006-08-16T00:00:00Z</dcterms:created>
  <dcterms:modified xsi:type="dcterms:W3CDTF">2025-02-05T14:36:38Z</dcterms:modified>
  <dc:identifier>DAGeO34xbWg</dc:identifier>
</cp:coreProperties>
</file>