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1"/>
  </p:notesMasterIdLst>
  <p:sldIdLst>
    <p:sldId id="256" r:id="rId4"/>
    <p:sldId id="258" r:id="rId5"/>
    <p:sldId id="260" r:id="rId6"/>
    <p:sldId id="262" r:id="rId7"/>
    <p:sldId id="284" r:id="rId8"/>
    <p:sldId id="285" r:id="rId9"/>
    <p:sldId id="287" r:id="rId10"/>
    <p:sldId id="266" r:id="rId11"/>
    <p:sldId id="268" r:id="rId12"/>
    <p:sldId id="270" r:id="rId13"/>
    <p:sldId id="272" r:id="rId14"/>
    <p:sldId id="283" r:id="rId15"/>
    <p:sldId id="276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AECAC-7105-4110-A055-A3403F606B5F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33D57-9141-47C4-BD29-D7173DC4D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0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31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09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35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6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98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8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37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9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81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0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83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1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63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55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76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28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75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84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28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97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44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8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20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39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5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98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2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3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9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97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0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6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16D6-1165-4881-ADEC-A8BA5302BDB3}" type="datetimeFigureOut">
              <a:rPr lang="ru-RU" smtClean="0"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BD67-D6CE-4790-8C53-192B1F166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bg1"/>
            </a:gs>
            <a:gs pos="2000">
              <a:srgbClr val="FFFF00"/>
            </a:gs>
            <a:gs pos="86000">
              <a:schemeClr val="bg1"/>
            </a:gs>
            <a:gs pos="26000">
              <a:srgbClr val="01A78F">
                <a:lumMod val="90000"/>
                <a:lumOff val="10000"/>
                <a:alpha val="45000"/>
              </a:srgbClr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77FB-9386-4506-AA92-3BB81CB4F0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8E861-C17C-41D0-A8DC-57B714BE12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02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alend.ru/person/1632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647728" y="720793"/>
            <a:ext cx="4949258" cy="4752528"/>
          </a:xfrm>
          <a:prstGeom prst="ellipse">
            <a:avLst/>
          </a:prstGeom>
          <a:solidFill>
            <a:srgbClr val="99FFCC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52592" y="845065"/>
            <a:ext cx="1290731" cy="1327970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393444" y="387865"/>
            <a:ext cx="914400" cy="914400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615264" y="3146975"/>
            <a:ext cx="914400" cy="914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6511" y="5557448"/>
            <a:ext cx="914400" cy="914400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72064" y="5403273"/>
            <a:ext cx="1492130" cy="133809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03570" y="2597252"/>
            <a:ext cx="914400" cy="9144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598848" y="1691822"/>
            <a:ext cx="914400" cy="91440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412832" y="1610559"/>
            <a:ext cx="1659632" cy="166453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2189073" y="3224581"/>
            <a:ext cx="594560" cy="57783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369632" y="5725260"/>
            <a:ext cx="914400" cy="914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249913" y="235730"/>
            <a:ext cx="426341" cy="41633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630181" y="845065"/>
            <a:ext cx="564650" cy="5778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809438" y="4126362"/>
            <a:ext cx="2433836" cy="2345487"/>
          </a:xfrm>
          <a:prstGeom prst="ellipse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29153" y="1133980"/>
            <a:ext cx="1330543" cy="1308846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147869" y="4043659"/>
            <a:ext cx="2307647" cy="236511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103571" y="262716"/>
            <a:ext cx="1845573" cy="1798133"/>
          </a:xfrm>
          <a:prstGeom prst="ellipse">
            <a:avLst/>
          </a:prstGeom>
          <a:noFill/>
          <a:ln w="5715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4375" y="2546621"/>
            <a:ext cx="3647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91943" y="247381"/>
            <a:ext cx="914400" cy="914400"/>
          </a:xfrm>
          <a:prstGeom prst="ellipse">
            <a:avLst/>
          </a:pr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5262465" y="2911151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picturesanimations.com/n/numbers/21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50" y="3282659"/>
            <a:ext cx="2773275" cy="268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10722" y="260649"/>
                <a:ext cx="1726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722" y="260649"/>
                <a:ext cx="1726755" cy="584775"/>
              </a:xfrm>
              <a:prstGeom prst="rect">
                <a:avLst/>
              </a:prstGeom>
              <a:blipFill>
                <a:blip r:embed="rId3"/>
                <a:stretch>
                  <a:fillRect l="-880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6416" y="1052736"/>
                <a:ext cx="598035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Для проведения вычислений </a:t>
                </a:r>
              </a:p>
              <a:p>
                <a:pPr algn="ctr"/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в школе пользуются </a:t>
                </a:r>
              </a:p>
              <a:p>
                <a:pPr algn="ctr"/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приближенным значением числа  </a:t>
                </a:r>
                <a14:m>
                  <m:oMath xmlns:m="http://schemas.openxmlformats.org/officeDocument/2006/math">
                    <m:r>
                      <a:rPr lang="el-GR" sz="2800" b="1" i="1">
                        <a:latin typeface="Cambria Math"/>
                      </a:rPr>
                      <m:t>𝝅</m:t>
                    </m:r>
                  </m:oMath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416" y="1052736"/>
                <a:ext cx="5980356" cy="1815882"/>
              </a:xfrm>
              <a:prstGeom prst="rect">
                <a:avLst/>
              </a:prstGeom>
              <a:blipFill>
                <a:blip r:embed="rId4"/>
                <a:stretch>
                  <a:fillRect l="-1529" t="-36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clipartbest.com/cliparts/ace/og9/aceog94ri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04" y="3410638"/>
            <a:ext cx="2970405" cy="25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lov48.narod.ru/Domdel/ZamAlg/0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04" y="3429000"/>
            <a:ext cx="3141685" cy="250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ing-field.ru/img/2015/052122/35370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47" y="5333873"/>
            <a:ext cx="653252" cy="10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896200" y="1370854"/>
            <a:ext cx="2239792" cy="213015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73215" y="4178791"/>
            <a:ext cx="57901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Международный день числа «Пи», случайно или умышленно, совпадает с днем рождения одного из наиболее                             выдающихся физиков                                                          современности — днем рождения                                                               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  <a:hlinkClick r:id="rId2"/>
              </a:rPr>
              <a:t>Альберта Эйнштейна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73215" y="1281415"/>
            <a:ext cx="57901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повседневных вычислениях мы пользуемся упрощенным написанием числа, оставляя только два знака после запятой, —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3,14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Взглянув на этот знак, сразу же становится очевидным, почему именно 14 марта отмечается День числа «Пи».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97" y="441657"/>
            <a:ext cx="5727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день числа «Пи»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2723" y="2143544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марта</a:t>
            </a:r>
          </a:p>
        </p:txBody>
      </p:sp>
      <p:pic>
        <p:nvPicPr>
          <p:cNvPr id="6148" name="Picture 4" descr="http://ts1.mm.bing.net/th?id=H.4658812039857272&amp;pid=1.7&amp;w=95&amp;h=139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95" y="3816235"/>
            <a:ext cx="1825421" cy="2670880"/>
          </a:xfrm>
          <a:prstGeom prst="rect">
            <a:avLst/>
          </a:prstGeom>
          <a:noFill/>
          <a:ln w="5715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55" y="0"/>
            <a:ext cx="11500834" cy="1030310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Формула для вычисления длины окружности</a:t>
            </a:r>
            <a:endParaRPr lang="ru-RU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50003" t="5382" r="3124" b="27444"/>
          <a:stretch/>
        </p:blipFill>
        <p:spPr>
          <a:xfrm>
            <a:off x="8286902" y="928214"/>
            <a:ext cx="2608625" cy="1844309"/>
          </a:xfrm>
          <a:prstGeom prst="rect">
            <a:avLst/>
          </a:prstGeom>
        </p:spPr>
      </p:pic>
      <p:pic>
        <p:nvPicPr>
          <p:cNvPr id="3074" name="Picture 2" descr="https://gigabaza.ru/images/24/47095/m21b412c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2"/>
          <a:stretch/>
        </p:blipFill>
        <p:spPr bwMode="auto">
          <a:xfrm>
            <a:off x="1155720" y="5354990"/>
            <a:ext cx="4178964" cy="101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854" y="1243321"/>
            <a:ext cx="695575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Радиус окружности обозначается </a:t>
            </a:r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R</a:t>
            </a:r>
          </a:p>
          <a:p>
            <a:r>
              <a:rPr lang="ru-RU" sz="2800" dirty="0" smtClean="0">
                <a:latin typeface="Bookman Old Style" panose="02050604050505020204" pitchFamily="18" charset="0"/>
              </a:rPr>
              <a:t>Диаметр окружности обозначается </a:t>
            </a:r>
            <a:r>
              <a:rPr lang="en-US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d</a:t>
            </a:r>
            <a:endParaRPr lang="ru-RU" sz="2800" b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latin typeface="Bookman Old Style" panose="02050604050505020204" pitchFamily="18" charset="0"/>
              </a:rPr>
              <a:t>Длина окружности обозначатся 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341" y="3038126"/>
            <a:ext cx="11086433" cy="584775"/>
          </a:xfrm>
          <a:prstGeom prst="rect">
            <a:avLst/>
          </a:prstGeom>
          <a:solidFill>
            <a:srgbClr val="F3DEAB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Справедливы формулы для вычисления длины окружности: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55023" t="23286" r="15681" b="67325"/>
          <a:stretch/>
        </p:blipFill>
        <p:spPr>
          <a:xfrm>
            <a:off x="781492" y="4208990"/>
            <a:ext cx="3805562" cy="914799"/>
          </a:xfrm>
          <a:prstGeom prst="rect">
            <a:avLst/>
          </a:prstGeom>
        </p:spPr>
      </p:pic>
      <p:pic>
        <p:nvPicPr>
          <p:cNvPr id="12" name="Picture 4" descr="https://ds05.infourok.ru/uploads/ex/0977/001308be-c691ea24/img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80" t="18656" r="675" b="187"/>
          <a:stretch/>
        </p:blipFill>
        <p:spPr bwMode="auto">
          <a:xfrm>
            <a:off x="8874392" y="3888504"/>
            <a:ext cx="2297968" cy="25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ds04.infourok.ru/uploads/ex/0c27/0014f3b6-cff79a17/img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 t="25899" r="44058" b="23434"/>
          <a:stretch/>
        </p:blipFill>
        <p:spPr bwMode="auto">
          <a:xfrm>
            <a:off x="5460642" y="3888504"/>
            <a:ext cx="3030324" cy="26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7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1924" y="800299"/>
            <a:ext cx="6298307" cy="593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66"/>
              </a:lnSpc>
            </a:pPr>
            <a:r>
              <a:rPr lang="en-US" sz="3708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Примеры решения задач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89993" y="1664990"/>
            <a:ext cx="25400" cy="4392712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5" name="Shape 2"/>
          <p:cNvSpPr/>
          <p:nvPr/>
        </p:nvSpPr>
        <p:spPr>
          <a:xfrm>
            <a:off x="1080394" y="2058492"/>
            <a:ext cx="631924" cy="2540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6" name="Shape 3"/>
          <p:cNvSpPr/>
          <p:nvPr/>
        </p:nvSpPr>
        <p:spPr>
          <a:xfrm>
            <a:off x="699592" y="1868091"/>
            <a:ext cx="406202" cy="40620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852190" y="1928615"/>
            <a:ext cx="100906" cy="2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08"/>
              </a:lnSpc>
            </a:pPr>
            <a:r>
              <a:rPr lang="en-US" sz="2208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2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1895674" y="1845469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33"/>
              </a:lnSpc>
            </a:pPr>
            <a:r>
              <a:rPr lang="en-US" sz="1833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Задача 1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1895674" y="2250579"/>
            <a:ext cx="5092403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50"/>
              </a:lnSpc>
            </a:pP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Найдите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длину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окружности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если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ее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диаметр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равен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10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endParaRPr lang="ru-RU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</a:t>
            </a:r>
            <a:endParaRPr lang="en-US" sz="141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080394" y="3582888"/>
            <a:ext cx="631924" cy="2540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1" name="Shape 8"/>
          <p:cNvSpPr/>
          <p:nvPr/>
        </p:nvSpPr>
        <p:spPr>
          <a:xfrm>
            <a:off x="699592" y="3392487"/>
            <a:ext cx="406202" cy="40620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822821" y="3453011"/>
            <a:ext cx="159643" cy="2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08"/>
              </a:lnSpc>
            </a:pPr>
            <a:r>
              <a:rPr lang="en-US" sz="2208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2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895674" y="3369866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33"/>
              </a:lnSpc>
            </a:pPr>
            <a:r>
              <a:rPr lang="en-US" sz="1833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Задача 2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895674" y="3774976"/>
            <a:ext cx="5092403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50"/>
              </a:lnSpc>
            </a:pPr>
            <a:r>
              <a:rPr lang="en-US" sz="1417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Найдите длину окружности, если ее радиус равен 5 </a:t>
            </a:r>
            <a:r>
              <a:rPr lang="en-US" sz="1417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 </a:t>
            </a:r>
            <a:endParaRPr lang="ru-RU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</a:t>
            </a:r>
            <a:endParaRPr lang="en-US" sz="141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080394" y="5107285"/>
            <a:ext cx="631924" cy="2540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6" name="Shape 13"/>
          <p:cNvSpPr/>
          <p:nvPr/>
        </p:nvSpPr>
        <p:spPr>
          <a:xfrm>
            <a:off x="699592" y="4916884"/>
            <a:ext cx="406202" cy="40620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825699" y="4977408"/>
            <a:ext cx="153888" cy="2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08"/>
              </a:lnSpc>
            </a:pPr>
            <a:r>
              <a:rPr lang="en-US" sz="2208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2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895674" y="4894263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33"/>
              </a:lnSpc>
            </a:pPr>
            <a:r>
              <a:rPr lang="en-US" sz="1833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Задача 3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895674" y="5299373"/>
            <a:ext cx="5092403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50"/>
              </a:lnSpc>
            </a:pPr>
            <a:r>
              <a:rPr lang="en-US" sz="1417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Найдите диаметр окружности, если ее длина равна 25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=3. Результат округлите до десятых.</a:t>
            </a:r>
            <a:endParaRPr lang="en-US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41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0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1924" y="800299"/>
            <a:ext cx="6298307" cy="5939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4666"/>
              </a:lnSpc>
            </a:pPr>
            <a:r>
              <a:rPr lang="en-US" sz="3708" b="1" dirty="0" smtClean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ru-RU" sz="3708" b="1" dirty="0" smtClean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</a:t>
            </a:r>
            <a:r>
              <a:rPr lang="en-US" sz="3708" b="1" dirty="0" err="1" smtClean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ешения</a:t>
            </a:r>
            <a:r>
              <a:rPr lang="en-US" sz="3708" b="1" dirty="0" smtClean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3708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</a:t>
            </a:r>
            <a:endParaRPr lang="en-US" sz="37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hape 1"/>
          <p:cNvSpPr/>
          <p:nvPr/>
        </p:nvSpPr>
        <p:spPr>
          <a:xfrm>
            <a:off x="889993" y="1664990"/>
            <a:ext cx="25400" cy="4392712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5" name="Shape 2"/>
          <p:cNvSpPr/>
          <p:nvPr/>
        </p:nvSpPr>
        <p:spPr>
          <a:xfrm>
            <a:off x="1080394" y="2058492"/>
            <a:ext cx="631924" cy="2540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6" name="Shape 3"/>
          <p:cNvSpPr/>
          <p:nvPr/>
        </p:nvSpPr>
        <p:spPr>
          <a:xfrm>
            <a:off x="699592" y="1868091"/>
            <a:ext cx="406202" cy="40620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852190" y="1928615"/>
            <a:ext cx="100906" cy="2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08"/>
              </a:lnSpc>
            </a:pPr>
            <a:r>
              <a:rPr lang="en-US" sz="2208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2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 5"/>
          <p:cNvSpPr/>
          <p:nvPr/>
        </p:nvSpPr>
        <p:spPr>
          <a:xfrm>
            <a:off x="1895674" y="1845469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33"/>
              </a:lnSpc>
            </a:pPr>
            <a:r>
              <a:rPr lang="en-US" sz="1833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Задача 1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1895674" y="2250579"/>
            <a:ext cx="5092403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50"/>
              </a:lnSpc>
            </a:pPr>
            <a:r>
              <a:rPr lang="en-US" sz="1417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Найдите длину окружности, если ее диаметр равен 10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</a:t>
            </a:r>
          </a:p>
          <a:p>
            <a:pPr defTabSz="761970">
              <a:lnSpc>
                <a:spcPts val="2250"/>
              </a:lnSpc>
            </a:pP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Решение:    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d=10c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м, 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</a:t>
            </a:r>
          </a:p>
          <a:p>
            <a:pPr defTabSz="761970">
              <a:lnSpc>
                <a:spcPts val="2250"/>
              </a:lnSpc>
            </a:pP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С=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𝝅d     C=3*10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см=30см  Ответ:30 см</a:t>
            </a:r>
          </a:p>
          <a:p>
            <a:pPr defTabSz="761970">
              <a:lnSpc>
                <a:spcPts val="2250"/>
              </a:lnSpc>
            </a:pPr>
            <a:endParaRPr lang="en-US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141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080394" y="3582888"/>
            <a:ext cx="631924" cy="2540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1" name="Shape 8"/>
          <p:cNvSpPr/>
          <p:nvPr/>
        </p:nvSpPr>
        <p:spPr>
          <a:xfrm>
            <a:off x="699592" y="3392487"/>
            <a:ext cx="406202" cy="40620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822821" y="3453011"/>
            <a:ext cx="159643" cy="2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08"/>
              </a:lnSpc>
            </a:pPr>
            <a:r>
              <a:rPr lang="en-US" sz="2208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2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895674" y="3369866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33"/>
              </a:lnSpc>
            </a:pPr>
            <a:r>
              <a:rPr lang="en-US" sz="1833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Задача 2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895674" y="3774976"/>
            <a:ext cx="5092403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50"/>
              </a:lnSpc>
            </a:pPr>
            <a:r>
              <a:rPr lang="en-US" sz="1417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Найдите длину окружности, если ее радиус равен 5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</a:t>
            </a:r>
            <a:endParaRPr lang="en-US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Решение:  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r=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5см,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</a:t>
            </a:r>
            <a:endParaRPr lang="en-US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С=2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𝝅r      C= 2*3*5c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м=30см Ответ:30см</a:t>
            </a:r>
            <a:endParaRPr lang="en-US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endParaRPr lang="en-US" sz="141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080394" y="5107285"/>
            <a:ext cx="631924" cy="25400"/>
          </a:xfrm>
          <a:prstGeom prst="roundRect">
            <a:avLst>
              <a:gd name="adj" fmla="val 639750"/>
            </a:avLst>
          </a:prstGeom>
          <a:solidFill>
            <a:srgbClr val="C1C3D0"/>
          </a:solidFill>
          <a:ln/>
        </p:spPr>
      </p:sp>
      <p:sp>
        <p:nvSpPr>
          <p:cNvPr id="16" name="Shape 13"/>
          <p:cNvSpPr/>
          <p:nvPr/>
        </p:nvSpPr>
        <p:spPr>
          <a:xfrm>
            <a:off x="699592" y="4916884"/>
            <a:ext cx="406202" cy="40620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825699" y="4977408"/>
            <a:ext cx="153888" cy="28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08"/>
              </a:lnSpc>
            </a:pPr>
            <a:r>
              <a:rPr lang="en-US" sz="2208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20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895674" y="4894263"/>
            <a:ext cx="2375594" cy="296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33"/>
              </a:lnSpc>
            </a:pPr>
            <a:r>
              <a:rPr lang="en-US" sz="1833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Задача 3</a:t>
            </a:r>
            <a:endParaRPr lang="en-US" sz="18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895674" y="5299373"/>
            <a:ext cx="5092403" cy="577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250"/>
              </a:lnSpc>
            </a:pPr>
            <a:r>
              <a:rPr lang="en-US" sz="1417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Найдите диаметр окружности, если ее длина равна 25 </a:t>
            </a:r>
            <a:r>
              <a:rPr lang="en-US" sz="1417" dirty="0" err="1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см</a:t>
            </a:r>
            <a:endParaRPr lang="ru-RU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=3. Результат округлите до десятых</a:t>
            </a:r>
            <a:endParaRPr lang="en-US" sz="1417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defTabSz="761970">
              <a:lnSpc>
                <a:spcPts val="2250"/>
              </a:lnSpc>
            </a:pP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.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Решение: С=25см,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𝝅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=3</a:t>
            </a:r>
          </a:p>
          <a:p>
            <a:pPr defTabSz="761970">
              <a:lnSpc>
                <a:spcPts val="2250"/>
              </a:lnSpc>
            </a:pP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d=C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: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𝝅</a:t>
            </a:r>
            <a:r>
              <a:rPr lang="ru-RU" sz="1417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    </a:t>
            </a:r>
            <a:r>
              <a:rPr lang="en-US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d=25c</a:t>
            </a:r>
            <a:r>
              <a:rPr lang="ru-RU" sz="1417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м:3=8,333см≈8,3см      Ответ: 8,3см</a:t>
            </a:r>
            <a:endParaRPr lang="en-US" sz="1417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34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Рефлексия</a:t>
            </a:r>
            <a:endParaRPr lang="ru-RU" b="1" i="1" dirty="0">
              <a:solidFill>
                <a:srgbClr val="6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6939" y="1600200"/>
            <a:ext cx="8143875" cy="497205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dirty="0" smtClean="0"/>
              <a:t>Оцените степень вашего усвоения материала: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</a:rPr>
              <a:t>Усвоил полностью, могу 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применить-зеленый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</a:rPr>
              <a:t>Усвоил полностью, но затрудняюсь </a:t>
            </a:r>
            <a:r>
              <a:rPr lang="ru-RU" sz="2400">
                <a:solidFill>
                  <a:schemeClr val="bg1">
                    <a:lumMod val="25000"/>
                  </a:schemeClr>
                </a:solidFill>
              </a:rPr>
              <a:t>в </a:t>
            </a:r>
            <a:r>
              <a:rPr lang="ru-RU" sz="2400" smtClean="0">
                <a:solidFill>
                  <a:schemeClr val="bg1">
                    <a:lumMod val="25000"/>
                  </a:schemeClr>
                </a:solidFill>
              </a:rPr>
              <a:t>применении-желтый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2400" dirty="0">
                <a:solidFill>
                  <a:schemeClr val="bg1">
                    <a:lumMod val="25000"/>
                  </a:schemeClr>
                </a:solidFill>
              </a:rPr>
              <a:t>Не </a:t>
            </a:r>
            <a:r>
              <a:rPr lang="ru-RU" sz="2400" dirty="0" smtClean="0">
                <a:solidFill>
                  <a:schemeClr val="bg1">
                    <a:lumMod val="25000"/>
                  </a:schemeClr>
                </a:solidFill>
              </a:rPr>
              <a:t>усвоил-красный</a:t>
            </a:r>
            <a:endParaRPr lang="ru-RU" sz="2400" dirty="0">
              <a:solidFill>
                <a:schemeClr val="bg1">
                  <a:lumMod val="25000"/>
                </a:schemeClr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8759826" y="6021389"/>
            <a:ext cx="1154113" cy="720725"/>
            <a:chOff x="4558" y="3793"/>
            <a:chExt cx="727" cy="454"/>
          </a:xfrm>
        </p:grpSpPr>
        <p:sp>
          <p:nvSpPr>
            <p:cNvPr id="24581" name="AutoShape 6"/>
            <p:cNvSpPr>
              <a:spLocks noChangeArrowheads="1"/>
            </p:cNvSpPr>
            <p:nvPr/>
          </p:nvSpPr>
          <p:spPr bwMode="auto">
            <a:xfrm>
              <a:off x="4558" y="3793"/>
              <a:ext cx="727" cy="454"/>
            </a:xfrm>
            <a:prstGeom prst="leftArrow">
              <a:avLst>
                <a:gd name="adj1" fmla="val 50000"/>
                <a:gd name="adj2" fmla="val 40033"/>
              </a:avLst>
            </a:prstGeom>
            <a:solidFill>
              <a:srgbClr val="99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582" name="Text Box 7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740" y="3884"/>
              <a:ext cx="544" cy="233"/>
            </a:xfrm>
            <a:prstGeom prst="rect">
              <a:avLst/>
            </a:prstGeom>
            <a:solidFill>
              <a:srgbClr val="99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назад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6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Прочитать текст учебника стр.149,выучить формулы;</a:t>
            </a:r>
          </a:p>
          <a:p>
            <a:r>
              <a:rPr lang="ru-RU" dirty="0" smtClean="0"/>
              <a:t>Решить №3.163 </a:t>
            </a:r>
            <a:r>
              <a:rPr lang="ru-RU" dirty="0" err="1" smtClean="0"/>
              <a:t>стр</a:t>
            </a:r>
            <a:r>
              <a:rPr lang="ru-RU" dirty="0" smtClean="0"/>
              <a:t> 150,3.161(</a:t>
            </a:r>
            <a:r>
              <a:rPr lang="ru-RU" dirty="0" err="1" smtClean="0"/>
              <a:t>а,б</a:t>
            </a:r>
            <a:r>
              <a:rPr lang="ru-RU" dirty="0" smtClean="0"/>
              <a:t>) </a:t>
            </a:r>
            <a:r>
              <a:rPr lang="ru-RU" dirty="0" err="1" smtClean="0"/>
              <a:t>стр</a:t>
            </a:r>
            <a:r>
              <a:rPr lang="ru-RU" dirty="0" smtClean="0"/>
              <a:t> 148 ;</a:t>
            </a:r>
          </a:p>
          <a:p>
            <a:r>
              <a:rPr lang="ru-RU" dirty="0" smtClean="0"/>
              <a:t>По желанию .Найти информацию в интернете и сделать сообщение о числе пи.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2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5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weetmenu.ru/images/articles/interesnoe/Patterns/p0044-s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1938030"/>
            <a:ext cx="1853019" cy="1848659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35961" y="404665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</a:p>
        </p:txBody>
      </p:sp>
      <p:pic>
        <p:nvPicPr>
          <p:cNvPr id="3" name="Picture 2" descr="http://www.silkline.su/upload/iblock/856/k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7" y="3140269"/>
            <a:ext cx="3385075" cy="3385075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data23.i.gallery.ru/albums/gallery/124317-d62e7-86934114-m750x740-u01c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53768"/>
            <a:ext cx="2170520" cy="2127396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s1.mm.bing.net/th?id=H.4777224283883312&amp;pid=1.7&amp;w=250&amp;h=135&amp;c=7&amp;rs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144103"/>
            <a:ext cx="4301291" cy="2322699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36260" y="1234480"/>
            <a:ext cx="1656184" cy="1575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85843" y="202221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5961" y="332656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Окружность вокруг нас</a:t>
            </a:r>
          </a:p>
        </p:txBody>
      </p:sp>
      <p:pic>
        <p:nvPicPr>
          <p:cNvPr id="5" name="Picture 4" descr="Do You Have the Time 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r="13726"/>
          <a:stretch/>
        </p:blipFill>
        <p:spPr bwMode="auto">
          <a:xfrm>
            <a:off x="1834653" y="332655"/>
            <a:ext cx="3156581" cy="2967359"/>
          </a:xfrm>
          <a:prstGeom prst="rect">
            <a:avLst/>
          </a:prstGeom>
          <a:noFill/>
          <a:ln w="3810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5" descr="most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5027" y="3117434"/>
            <a:ext cx="4241632" cy="3393305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8436260" y="1234480"/>
            <a:ext cx="1656184" cy="15754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185843" y="2022213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nevseoboi.com.ua/uploads/posts/2010-01/1262613996_ntial_memorial__marion__oh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53" y="3579171"/>
            <a:ext cx="3876661" cy="2907496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558302" y="3057697"/>
            <a:ext cx="4310876" cy="1330901"/>
          </a:xfrm>
          <a:prstGeom prst="line">
            <a:avLst/>
          </a:prstGeom>
          <a:ln w="571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82140" y="1664458"/>
            <a:ext cx="909704" cy="2029789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423592" y="1425994"/>
            <a:ext cx="4536504" cy="4536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557134" y="3559387"/>
            <a:ext cx="269420" cy="269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23629" y="382910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8008" y="70335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–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окружности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22286" y="1273357"/>
            <a:ext cx="2333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ОА -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</a:p>
        </p:txBody>
      </p:sp>
      <p:sp>
        <p:nvSpPr>
          <p:cNvPr id="7" name="Овал 6"/>
          <p:cNvSpPr/>
          <p:nvPr/>
        </p:nvSpPr>
        <p:spPr>
          <a:xfrm>
            <a:off x="6691804" y="4253738"/>
            <a:ext cx="269420" cy="269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3592" y="2922837"/>
            <a:ext cx="269420" cy="269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647430" y="1529598"/>
            <a:ext cx="269420" cy="2697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86426" y="88326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5521" y="254622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1225" y="4544186"/>
            <a:ext cx="502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8719" y="1887562"/>
            <a:ext cx="254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СД - </a:t>
            </a:r>
            <a:r>
              <a:rPr lang="ru-RU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</a:p>
        </p:txBody>
      </p:sp>
    </p:spTree>
    <p:extLst>
      <p:ext uri="{BB962C8B-B14F-4D97-AF65-F5344CB8AC3E}">
        <p14:creationId xmlns:p14="http://schemas.microsoft.com/office/powerpoint/2010/main" val="73660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5516" y="1"/>
            <a:ext cx="55184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1" u="none" strike="noStrike" kern="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Можно ли измерить длину окружности?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3" descr="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55268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kern="0" dirty="0"/>
              <a:t>С помощью какого измерительного прибора это можно сделать</a:t>
            </a:r>
            <a:r>
              <a:rPr lang="ru-RU" altLang="ru-RU" kern="0" dirty="0" smtClean="0"/>
              <a:t>?</a:t>
            </a:r>
            <a:r>
              <a:rPr lang="ru-RU" altLang="ru-RU" kern="0" dirty="0"/>
              <a:t> </a:t>
            </a:r>
          </a:p>
          <a:p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3771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56674"/>
            <a:ext cx="6960238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b="1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Кто он?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4348" y="3203297"/>
            <a:ext cx="106330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 b="1" dirty="0" err="1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Кто</a:t>
            </a:r>
            <a:r>
              <a:rPr lang="en-US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b="1" dirty="0" err="1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он</a:t>
            </a:r>
            <a:r>
              <a:rPr lang="en-US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?</a:t>
            </a:r>
            <a:endParaRPr lang="en-US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758" y="45653"/>
            <a:ext cx="5719010" cy="74981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" y="690639"/>
            <a:ext cx="696023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en-US" b="1" dirty="0" err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Портрет</a:t>
            </a:r>
            <a:r>
              <a:rPr lang="en-US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b="1" dirty="0" err="1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Архимеда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5516" y="1"/>
            <a:ext cx="5518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i="1" kern="0" dirty="0" smtClean="0"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+mj-ea"/>
                <a:cs typeface="+mj-cs"/>
              </a:rPr>
              <a:t>Символ обозначения</a:t>
            </a:r>
            <a:r>
              <a:rPr kumimoji="0" lang="ru-RU" sz="4200" b="1" i="1" u="none" strike="noStrike" kern="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длины окружности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3" descr="смайли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755268"/>
            <a:ext cx="164306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8000" y="3105835"/>
            <a:ext cx="6096000" cy="35702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Cicmferentia</a:t>
            </a:r>
            <a:r>
              <a:rPr lang="ru-RU" altLang="ru-RU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сенкоференция</a:t>
            </a:r>
            <a:r>
              <a:rPr lang="ru-RU" altLang="ru-RU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(латинское),греческое (</a:t>
            </a:r>
            <a:r>
              <a:rPr lang="ru-RU" altLang="ru-RU" sz="32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переферия</a:t>
            </a:r>
            <a:r>
              <a:rPr lang="ru-RU" altLang="ru-RU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что означает окружность.</a:t>
            </a:r>
            <a:endParaRPr lang="en-US" altLang="ru-RU" sz="3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4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r>
              <a:rPr lang="ru-RU" altLang="ru-RU" sz="4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(английское</a:t>
            </a:r>
            <a:r>
              <a:rPr lang="ru-RU" altLang="ru-RU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9455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pi~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-274638"/>
            <a:ext cx="1143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698608" y="1484783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945165" y="1484783"/>
            <a:ext cx="2597048" cy="252028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1289" y="2206314"/>
            <a:ext cx="2411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Длина </a:t>
            </a:r>
          </a:p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окружности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0942" y="2479049"/>
            <a:ext cx="1805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Диаметр</a:t>
            </a:r>
          </a:p>
        </p:txBody>
      </p:sp>
      <p:sp>
        <p:nvSpPr>
          <p:cNvPr id="9" name="Овал 8"/>
          <p:cNvSpPr/>
          <p:nvPr/>
        </p:nvSpPr>
        <p:spPr>
          <a:xfrm>
            <a:off x="4434912" y="2346611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434912" y="2893294"/>
            <a:ext cx="360040" cy="28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752184" y="1527244"/>
            <a:ext cx="268374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≈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5721" y="393714"/>
            <a:ext cx="4839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практической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92173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4.anyfad.com/items/t1@e2de4f65-f005-4af6-8bbd-24b937d33b01/14-marta--Mezhdunarodnyy-den-chisla-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85" y="1219774"/>
            <a:ext cx="5084564" cy="508456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59897" y="332656"/>
                <a:ext cx="17267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el-GR" sz="3200" b="1" i="1">
                        <a:solidFill>
                          <a:srgbClr val="FF0000"/>
                        </a:solidFill>
                        <a:latin typeface="Cambria Math"/>
                      </a:rPr>
                      <m:t>𝝅</m:t>
                    </m:r>
                  </m:oMath>
                </a14:m>
                <a:endParaRPr lang="ru-RU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7" y="332656"/>
                <a:ext cx="1726755" cy="584775"/>
              </a:xfrm>
              <a:prstGeom prst="rect">
                <a:avLst/>
              </a:prstGeom>
              <a:blipFill>
                <a:blip r:embed="rId3"/>
                <a:stretch>
                  <a:fillRect l="-8803" t="-14737" b="-3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5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413</Words>
  <Application>Microsoft Office PowerPoint</Application>
  <PresentationFormat>Широкоэкранный</PresentationFormat>
  <Paragraphs>86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Aptos</vt:lpstr>
      <vt:lpstr>Arial</vt:lpstr>
      <vt:lpstr>Barlow Bold</vt:lpstr>
      <vt:lpstr>Book Antiqua</vt:lpstr>
      <vt:lpstr>Bookman Old Style</vt:lpstr>
      <vt:lpstr>Calibri</vt:lpstr>
      <vt:lpstr>Calibri Light</vt:lpstr>
      <vt:lpstr>Cambria Math</vt:lpstr>
      <vt:lpstr>Comic Sans MS</vt:lpstr>
      <vt:lpstr>Montserrat</vt:lpstr>
      <vt:lpstr>Times New Roman</vt:lpstr>
      <vt:lpstr>Wingdings</vt:lpstr>
      <vt:lpstr>Тема Office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  <vt:lpstr>Спасибо за 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18</cp:revision>
  <dcterms:created xsi:type="dcterms:W3CDTF">2025-01-10T01:59:23Z</dcterms:created>
  <dcterms:modified xsi:type="dcterms:W3CDTF">2025-01-19T05:42:26Z</dcterms:modified>
</cp:coreProperties>
</file>